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0"/>
  </p:notesMasterIdLst>
  <p:sldIdLst>
    <p:sldId id="256" r:id="rId2"/>
    <p:sldId id="352" r:id="rId3"/>
    <p:sldId id="347" r:id="rId4"/>
    <p:sldId id="353" r:id="rId5"/>
    <p:sldId id="354" r:id="rId6"/>
    <p:sldId id="355" r:id="rId7"/>
    <p:sldId id="356" r:id="rId8"/>
    <p:sldId id="357" r:id="rId9"/>
    <p:sldId id="358" r:id="rId10"/>
    <p:sldId id="359" r:id="rId11"/>
    <p:sldId id="360" r:id="rId12"/>
    <p:sldId id="361" r:id="rId13"/>
    <p:sldId id="348" r:id="rId14"/>
    <p:sldId id="363" r:id="rId15"/>
    <p:sldId id="362" r:id="rId16"/>
    <p:sldId id="364" r:id="rId17"/>
    <p:sldId id="365" r:id="rId18"/>
    <p:sldId id="366" r:id="rId19"/>
    <p:sldId id="367" r:id="rId20"/>
    <p:sldId id="368" r:id="rId21"/>
    <p:sldId id="369" r:id="rId22"/>
    <p:sldId id="370" r:id="rId23"/>
    <p:sldId id="371" r:id="rId24"/>
    <p:sldId id="372" r:id="rId25"/>
    <p:sldId id="373" r:id="rId26"/>
    <p:sldId id="374" r:id="rId27"/>
    <p:sldId id="375" r:id="rId28"/>
    <p:sldId id="259" r:id="rId2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modifyVerifier cryptProviderType="rsaAES" cryptAlgorithmClass="hash" cryptAlgorithmType="typeAny" cryptAlgorithmSid="14" spinCount="100000" saltData="EsMwinh0IIPObSem47l33w==" hashData="IbO3e+jGnAlBKZ4s+mXBPBUuW4ZMK7N5AAi/ivveCHdofWh6u/0Subctq78D68m+A9jaZlcFs7Iq8zQ6cFldkw=="/>
  <p:extLst>
    <p:ext uri="{521415D9-36F7-43E2-AB2F-B90AF26B5E84}">
      <p14:sectionLst xmlns:p14="http://schemas.microsoft.com/office/powerpoint/2010/main">
        <p14:section name="Default Section" id="{9973039F-08D1-FE43-B0A6-845B43722D55}">
          <p14:sldIdLst>
            <p14:sldId id="256"/>
          </p14:sldIdLst>
        </p14:section>
        <p14:section name="Introduction" id="{B4055BB2-04E7-B84C-9677-0D7593509CD6}">
          <p14:sldIdLst/>
        </p14:section>
        <p14:section name="Setting up environment" id="{9F62335A-B7EA-AE4C-BD03-EE7540DD4825}">
          <p14:sldIdLst/>
        </p14:section>
        <p14:section name="The Basics" id="{99C36858-EA01-0C42-85EC-90E776DB9252}">
          <p14:sldIdLst/>
        </p14:section>
        <p14:section name="Components and APIs" id="{F9ECFBD5-4260-DF48-A913-C673271535F3}">
          <p14:sldIdLst>
            <p14:sldId id="352"/>
            <p14:sldId id="347"/>
            <p14:sldId id="353"/>
            <p14:sldId id="354"/>
            <p14:sldId id="355"/>
            <p14:sldId id="356"/>
            <p14:sldId id="357"/>
            <p14:sldId id="358"/>
            <p14:sldId id="359"/>
            <p14:sldId id="360"/>
            <p14:sldId id="361"/>
            <p14:sldId id="348"/>
            <p14:sldId id="363"/>
            <p14:sldId id="362"/>
            <p14:sldId id="364"/>
            <p14:sldId id="365"/>
            <p14:sldId id="366"/>
            <p14:sldId id="367"/>
            <p14:sldId id="368"/>
            <p14:sldId id="369"/>
            <p14:sldId id="370"/>
            <p14:sldId id="371"/>
            <p14:sldId id="372"/>
            <p14:sldId id="373"/>
            <p14:sldId id="374"/>
            <p14:sldId id="375"/>
          </p14:sldIdLst>
        </p14:section>
        <p14:section name="Native Code" id="{98B61D1F-E37E-7943-AEA1-16CB83B58B16}">
          <p14:sldIdLst/>
        </p14:section>
        <p14:section name="Libraries" id="{33767AE4-8B0F-FF49-BF19-4CFE1AC4B87A}">
          <p14:sldIdLst>
            <p14:sldId id="259"/>
          </p14:sldIdLst>
        </p14:section>
      </p14:sectionLst>
    </p:ext>
    <p:ext uri="{EFAFB233-063F-42B5-8137-9DF3F51BA10A}">
      <p15:sldGuideLst xmlns:p15="http://schemas.microsoft.com/office/powerpoint/2012/main">
        <p15:guide id="1" orient="horz" pos="2183">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843"/>
    <p:restoredTop sz="76853"/>
  </p:normalViewPr>
  <p:slideViewPr>
    <p:cSldViewPr snapToGrid="0">
      <p:cViewPr varScale="1">
        <p:scale>
          <a:sx n="82" d="100"/>
          <a:sy n="82" d="100"/>
        </p:scale>
        <p:origin x="496" y="168"/>
      </p:cViewPr>
      <p:guideLst>
        <p:guide orient="horz" pos="2183"/>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tiff>
</file>

<file path=ppt/media/image10.tiff>
</file>

<file path=ppt/media/image11.tiff>
</file>

<file path=ppt/media/image2.pn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ja-JP"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channel/UCFM3plFG0QUavW1FPfize7g"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reactnative.dev/docs/0.61/sectionlist"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reactnative.dev/docs/0.61/slider"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github.com/react-native-community/react-native-slider"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rtl="0">
              <a:spcBef>
                <a:spcPts val="0"/>
              </a:spcBef>
              <a:spcAft>
                <a:spcPts val="0"/>
              </a:spcAft>
              <a:buNone/>
            </a:pPr>
            <a:r>
              <a:rPr lang="vi-VN" dirty="0"/>
              <a:t>Lecturer: Le Van Khanh</a:t>
            </a:r>
          </a:p>
          <a:p>
            <a:pPr marL="0" lvl="0" indent="0" rtl="0">
              <a:spcBef>
                <a:spcPts val="0"/>
              </a:spcBef>
              <a:spcAft>
                <a:spcPts val="0"/>
              </a:spcAft>
              <a:buNone/>
            </a:pPr>
            <a:r>
              <a:rPr lang="vi-VN" dirty="0"/>
              <a:t>Fb: facebook.com/lekhanh.vn</a:t>
            </a:r>
          </a:p>
          <a:p>
            <a:pPr marL="0" lvl="0" indent="0" rtl="0">
              <a:spcBef>
                <a:spcPts val="0"/>
              </a:spcBef>
              <a:spcAft>
                <a:spcPts val="0"/>
              </a:spcAft>
              <a:buNone/>
            </a:pPr>
            <a:r>
              <a:rPr lang="vi-VN" dirty="0"/>
              <a:t>Youtube: </a:t>
            </a:r>
            <a:r>
              <a:rPr lang="en-US" dirty="0">
                <a:hlinkClick r:id="rId3"/>
              </a:rPr>
              <a:t>https://www.youtube.com/channel/UCFM3plFG0QUavW1FPfize7g</a:t>
            </a:r>
            <a:endParaRPr dirty="0"/>
          </a:p>
        </p:txBody>
      </p:sp>
      <p:sp>
        <p:nvSpPr>
          <p:cNvPr id="141" name="Google Shape;141;p1: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https://reactnative.dev/docs/0.61/sectionlist</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630443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25</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474894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reactnative.dev</a:t>
            </a:r>
            <a:r>
              <a:rPr lang="en-US" dirty="0"/>
              <a:t>/docs/0.61/</a:t>
            </a:r>
            <a:r>
              <a:rPr lang="en-US" dirty="0" err="1"/>
              <a:t>sectionlist#reference</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27</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326088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cfbd68c2b_0_14: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1" name="Google Shape;161;g3cfbd68c2b_0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spcBef>
                <a:spcPts val="0"/>
              </a:spcBef>
              <a:spcAft>
                <a:spcPts val="0"/>
              </a:spcAft>
              <a:buNone/>
            </a:pPr>
            <a:endParaRPr/>
          </a:p>
        </p:txBody>
      </p:sp>
      <p:sp>
        <p:nvSpPr>
          <p:cNvPr id="162" name="Google Shape;162;g3cfbd68c2b_0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spcBef>
                <a:spcPts val="0"/>
              </a:spcBef>
              <a:spcAft>
                <a:spcPts val="0"/>
              </a:spcAft>
              <a:buClr>
                <a:srgbClr val="000000"/>
              </a:buClr>
              <a:buFont typeface="Arial"/>
              <a:buNone/>
            </a:pPr>
            <a:fld id="{00000000-1234-1234-1234-123412341234}" type="slidenum">
              <a:rPr lang="en-US" altLang="ja-JP"/>
              <a:t>28</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reactnative.dev</a:t>
            </a:r>
            <a:r>
              <a:rPr lang="en-US" dirty="0"/>
              <a:t>/docs/0.61/button</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4</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52581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reactnative.dev</a:t>
            </a:r>
            <a:r>
              <a:rPr lang="en-US" dirty="0"/>
              <a:t>/docs/0.61/</a:t>
            </a:r>
            <a:r>
              <a:rPr lang="en-US" dirty="0" err="1"/>
              <a:t>button#reference</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8</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300674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reactnative.dev</a:t>
            </a:r>
            <a:r>
              <a:rPr lang="en-US" dirty="0"/>
              <a:t>/docs/0.61/picker</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9</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342555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https://reactnative.dev/docs/0.61/slider</a:t>
            </a:r>
            <a:endParaRPr lang="en-US" dirty="0"/>
          </a:p>
          <a:p>
            <a:r>
              <a:rPr lang="en-US" dirty="0">
                <a:hlinkClick r:id="rId4"/>
              </a:rPr>
              <a:t>https://github.com/react-native-community/react-native-slider</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10</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1017846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reactnative.dev</a:t>
            </a:r>
            <a:r>
              <a:rPr lang="en-US" dirty="0"/>
              <a:t>/docs/0.61/switch</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12</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653867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reactnative.dev</a:t>
            </a:r>
            <a:r>
              <a:rPr lang="en-US" dirty="0"/>
              <a:t>/docs/0.61/</a:t>
            </a:r>
            <a:r>
              <a:rPr lang="en-US" dirty="0" err="1"/>
              <a:t>flatlist</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14</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88829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19</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1800683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reactnative.dev</a:t>
            </a:r>
            <a:r>
              <a:rPr lang="en-US" dirty="0"/>
              <a:t>/docs/0.61/</a:t>
            </a:r>
            <a:r>
              <a:rPr lang="en-US" dirty="0" err="1"/>
              <a:t>flatlist#reference</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22</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96989093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pic>
        <p:nvPicPr>
          <p:cNvPr id="2" name="Picture 1">
            <a:extLst>
              <a:ext uri="{FF2B5EF4-FFF2-40B4-BE49-F238E27FC236}">
                <a16:creationId xmlns:a16="http://schemas.microsoft.com/office/drawing/2014/main" id="{13437B40-FCE9-7348-9737-B0D22596C289}"/>
              </a:ext>
            </a:extLst>
          </p:cNvPr>
          <p:cNvPicPr>
            <a:picLocks noChangeAspect="1"/>
          </p:cNvPicPr>
          <p:nvPr userDrawn="1"/>
        </p:nvPicPr>
        <p:blipFill>
          <a:blip r:embed="rId2"/>
          <a:stretch>
            <a:fillRect/>
          </a:stretch>
        </p:blipFill>
        <p:spPr>
          <a:xfrm>
            <a:off x="0" y="742951"/>
            <a:ext cx="12192000" cy="5372100"/>
          </a:xfrm>
          <a:prstGeom prst="rect">
            <a:avLst/>
          </a:prstGeom>
        </p:spPr>
      </p:pic>
      <p:sp>
        <p:nvSpPr>
          <p:cNvPr id="16" name="Google Shape;16;p2"/>
          <p:cNvSpPr txBox="1">
            <a:spLocks noGrp="1"/>
          </p:cNvSpPr>
          <p:nvPr>
            <p:ph type="ctrTitle"/>
          </p:nvPr>
        </p:nvSpPr>
        <p:spPr>
          <a:xfrm>
            <a:off x="38100" y="287338"/>
            <a:ext cx="7603671" cy="1655762"/>
          </a:xfrm>
          <a:prstGeom prst="rect">
            <a:avLst/>
          </a:prstGeom>
          <a:noFill/>
          <a:ln>
            <a:noFill/>
          </a:ln>
        </p:spPr>
        <p:txBody>
          <a:bodyPr spcFirstLastPara="1" wrap="square" lIns="91425" tIns="45700" rIns="91425" bIns="45700" anchor="ctr" anchorCtr="0"/>
          <a:lstStyle>
            <a:lvl1pPr marR="0" lvl="0" algn="ctr" rtl="0">
              <a:lnSpc>
                <a:spcPct val="90000"/>
              </a:lnSpc>
              <a:spcBef>
                <a:spcPts val="0"/>
              </a:spcBef>
              <a:spcAft>
                <a:spcPts val="0"/>
              </a:spcAft>
              <a:buClr>
                <a:srgbClr val="2E75B5"/>
              </a:buClr>
              <a:buSzPts val="6000"/>
              <a:buFont typeface="Calibri"/>
              <a:buNone/>
              <a:defRPr sz="60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7" name="Google Shape;17;p2"/>
          <p:cNvSpPr txBox="1">
            <a:spLocks noGrp="1"/>
          </p:cNvSpPr>
          <p:nvPr>
            <p:ph type="subTitle" idx="1"/>
          </p:nvPr>
        </p:nvSpPr>
        <p:spPr>
          <a:xfrm>
            <a:off x="38100" y="4579937"/>
            <a:ext cx="7603671" cy="1535111"/>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dirty="0"/>
          </a:p>
        </p:txBody>
      </p:sp>
      <p:sp>
        <p:nvSpPr>
          <p:cNvPr id="20" name="Google Shape;20;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 name="Google Shape;22;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5" name="Picture 4">
            <a:extLst>
              <a:ext uri="{FF2B5EF4-FFF2-40B4-BE49-F238E27FC236}">
                <a16:creationId xmlns:a16="http://schemas.microsoft.com/office/drawing/2014/main" id="{E434F994-52E7-094F-9CE9-BBEF1AC83121}"/>
              </a:ext>
            </a:extLst>
          </p:cNvPr>
          <p:cNvPicPr>
            <a:picLocks noChangeAspect="1"/>
          </p:cNvPicPr>
          <p:nvPr userDrawn="1"/>
        </p:nvPicPr>
        <p:blipFill>
          <a:blip r:embed="rId3"/>
          <a:stretch>
            <a:fillRect/>
          </a:stretch>
        </p:blipFill>
        <p:spPr>
          <a:xfrm>
            <a:off x="7731416" y="2361786"/>
            <a:ext cx="2462797" cy="2134424"/>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911FF8C-6940-BC43-AEED-4A61783889F4}"/>
              </a:ext>
            </a:extLst>
          </p:cNvPr>
          <p:cNvSpPr>
            <a:spLocks noGrp="1"/>
          </p:cNvSpPr>
          <p:nvPr>
            <p:ph type="dt" idx="10"/>
          </p:nvPr>
        </p:nvSpPr>
        <p:spPr/>
        <p:txBody>
          <a:bodyPr/>
          <a:lstStyle/>
          <a:p>
            <a:endParaRPr lang="en-VN"/>
          </a:p>
        </p:txBody>
      </p:sp>
      <p:sp>
        <p:nvSpPr>
          <p:cNvPr id="4" name="Footer Placeholder 3">
            <a:extLst>
              <a:ext uri="{FF2B5EF4-FFF2-40B4-BE49-F238E27FC236}">
                <a16:creationId xmlns:a16="http://schemas.microsoft.com/office/drawing/2014/main" id="{8D715036-04B1-3C43-8773-5E35BEFA4497}"/>
              </a:ext>
            </a:extLst>
          </p:cNvPr>
          <p:cNvSpPr>
            <a:spLocks noGrp="1"/>
          </p:cNvSpPr>
          <p:nvPr>
            <p:ph type="ftr" idx="11"/>
          </p:nvPr>
        </p:nvSpPr>
        <p:spPr/>
        <p:txBody>
          <a:bodyPr/>
          <a:lstStyle/>
          <a:p>
            <a:endParaRPr lang="en-VN"/>
          </a:p>
        </p:txBody>
      </p:sp>
      <p:sp>
        <p:nvSpPr>
          <p:cNvPr id="5" name="Slide Number Placeholder 4">
            <a:extLst>
              <a:ext uri="{FF2B5EF4-FFF2-40B4-BE49-F238E27FC236}">
                <a16:creationId xmlns:a16="http://schemas.microsoft.com/office/drawing/2014/main" id="{8EEA2F61-4B2E-AA4D-AF11-55A8722EC18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a:t>
            </a:fld>
            <a:endParaRPr lang="ja-JP" altLang="en-US"/>
          </a:p>
        </p:txBody>
      </p:sp>
    </p:spTree>
    <p:extLst>
      <p:ext uri="{BB962C8B-B14F-4D97-AF65-F5344CB8AC3E}">
        <p14:creationId xmlns:p14="http://schemas.microsoft.com/office/powerpoint/2010/main" val="61238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5"/>
        <p:cNvGrpSpPr/>
        <p:nvPr/>
      </p:nvGrpSpPr>
      <p:grpSpPr>
        <a:xfrm>
          <a:off x="0" y="0"/>
          <a:ext cx="0" cy="0"/>
          <a:chOff x="0" y="0"/>
          <a:chExt cx="0" cy="0"/>
        </a:xfrm>
      </p:grpSpPr>
      <p:sp>
        <p:nvSpPr>
          <p:cNvPr id="50" name="Google Shape;50;p5"/>
          <p:cNvSpPr txBox="1">
            <a:spLocks noGrp="1"/>
          </p:cNvSpPr>
          <p:nvPr>
            <p:ph type="title"/>
          </p:nvPr>
        </p:nvSpPr>
        <p:spPr>
          <a:xfrm>
            <a:off x="838200" y="572574"/>
            <a:ext cx="10515600" cy="1118114"/>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1" name="Google Shape;5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5"/>
          <p:cNvSpPr txBox="1">
            <a:spLocks noGrp="1"/>
          </p:cNvSpPr>
          <p:nvPr>
            <p:ph type="body" idx="2"/>
          </p:nvPr>
        </p:nvSpPr>
        <p:spPr>
          <a:xfrm>
            <a:off x="6172199" y="1840847"/>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3" name="Google Shape;5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
        <p:nvSpPr>
          <p:cNvPr id="56" name="Google Shape;56;p5"/>
          <p:cNvSpPr txBox="1"/>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ja-JP" sz="1200" b="0" i="0" u="none" strike="noStrike" cap="none">
                <a:solidFill>
                  <a:srgbClr val="2E75B5"/>
                </a:solidFill>
                <a:latin typeface="Calibri"/>
                <a:ea typeface="Calibri"/>
                <a:cs typeface="Calibri"/>
                <a:sym typeface="Calibri"/>
              </a:rPr>
              <a:t>9/26/16</a:t>
            </a:r>
            <a:endParaRPr sz="1200" b="0" i="0" u="none" strike="noStrike" cap="none">
              <a:solidFill>
                <a:srgbClr val="2E75B5"/>
              </a:solidFill>
              <a:latin typeface="Calibri"/>
              <a:ea typeface="Calibri"/>
              <a:cs typeface="Calibri"/>
              <a:sym typeface="Calibri"/>
            </a:endParaRPr>
          </a:p>
        </p:txBody>
      </p:sp>
      <p:sp>
        <p:nvSpPr>
          <p:cNvPr id="57" name="Google Shape;57;p5"/>
          <p:cNvSpPr txBox="1"/>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ja-JP" sz="1200" b="0" i="0" u="none" strike="noStrike" cap="none">
                <a:solidFill>
                  <a:srgbClr val="888888"/>
                </a:solidFill>
                <a:latin typeface="Calibri"/>
                <a:ea typeface="Calibri"/>
                <a:cs typeface="Calibri"/>
                <a:sym typeface="Calibri"/>
              </a:rPr>
              <a:t>‹#›</a:t>
            </a:fld>
            <a:endParaRPr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9"/>
        <p:cNvGrpSpPr/>
        <p:nvPr/>
      </p:nvGrpSpPr>
      <p:grpSpPr>
        <a:xfrm>
          <a:off x="0" y="0"/>
          <a:ext cx="0" cy="0"/>
          <a:chOff x="0" y="0"/>
          <a:chExt cx="0" cy="0"/>
        </a:xfrm>
      </p:grpSpPr>
      <p:sp>
        <p:nvSpPr>
          <p:cNvPr id="62" name="Google Shape;62;p6"/>
          <p:cNvSpPr txBox="1">
            <a:spLocks noGrp="1"/>
          </p:cNvSpPr>
          <p:nvPr>
            <p:ph type="title"/>
          </p:nvPr>
        </p:nvSpPr>
        <p:spPr>
          <a:xfrm>
            <a:off x="839788" y="559432"/>
            <a:ext cx="10515600" cy="113125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4" name="Google Shape;64;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5" name="Google Shape;65;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6" name="Google Shape;66;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7" name="Google Shape;67;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8" name="Google Shape;68;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9" name="Google Shape;69;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4"/>
        <p:cNvGrpSpPr/>
        <p:nvPr/>
      </p:nvGrpSpPr>
      <p:grpSpPr>
        <a:xfrm>
          <a:off x="0" y="0"/>
          <a:ext cx="0" cy="0"/>
          <a:chOff x="0" y="0"/>
          <a:chExt cx="0" cy="0"/>
        </a:xfrm>
      </p:grpSpPr>
      <p:sp>
        <p:nvSpPr>
          <p:cNvPr id="79" name="Google Shape;79;p7"/>
          <p:cNvSpPr txBox="1">
            <a:spLocks noGrp="1"/>
          </p:cNvSpPr>
          <p:nvPr>
            <p:ph type="title"/>
          </p:nvPr>
        </p:nvSpPr>
        <p:spPr>
          <a:xfrm>
            <a:off x="838200" y="559875"/>
            <a:ext cx="10515600" cy="114144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0" name="Google Shape;80;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1" name="Google Shape;81;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3"/>
        <p:cNvGrpSpPr/>
        <p:nvPr/>
      </p:nvGrpSpPr>
      <p:grpSpPr>
        <a:xfrm>
          <a:off x="0" y="0"/>
          <a:ext cx="0" cy="0"/>
          <a:chOff x="0" y="0"/>
          <a:chExt cx="0" cy="0"/>
        </a:xfrm>
      </p:grpSpPr>
      <p:sp>
        <p:nvSpPr>
          <p:cNvPr id="98" name="Google Shape;98;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9" name="Google Shape;99;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0" name="Google Shape;100;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01" name="Google Shape;101;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2" name="Google Shape;102;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3" name="Google Shape;103;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5"/>
        <p:cNvGrpSpPr/>
        <p:nvPr/>
      </p:nvGrpSpPr>
      <p:grpSpPr>
        <a:xfrm>
          <a:off x="0" y="0"/>
          <a:ext cx="0" cy="0"/>
          <a:chOff x="0" y="0"/>
          <a:chExt cx="0" cy="0"/>
        </a:xfrm>
      </p:grpSpPr>
      <p:sp>
        <p:nvSpPr>
          <p:cNvPr id="110" name="Google Shape;110;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1" name="Google Shape;111;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12" name="Google Shape;112;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8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dirty="0"/>
          </a:p>
        </p:txBody>
      </p:sp>
      <p:sp>
        <p:nvSpPr>
          <p:cNvPr id="113" name="Google Shape;113;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7"/>
        <p:cNvGrpSpPr/>
        <p:nvPr/>
      </p:nvGrpSpPr>
      <p:grpSpPr>
        <a:xfrm>
          <a:off x="0" y="0"/>
          <a:ext cx="0" cy="0"/>
          <a:chOff x="0" y="0"/>
          <a:chExt cx="0" cy="0"/>
        </a:xfrm>
      </p:grpSpPr>
      <p:sp>
        <p:nvSpPr>
          <p:cNvPr id="122" name="Google Shape;122;p1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3" name="Google Shape;123;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4" name="Google Shape;124;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5" name="Google Shape;125;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6" name="Google Shape;126;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8"/>
        <p:cNvGrpSpPr/>
        <p:nvPr/>
      </p:nvGrpSpPr>
      <p:grpSpPr>
        <a:xfrm>
          <a:off x="0" y="0"/>
          <a:ext cx="0" cy="0"/>
          <a:chOff x="0" y="0"/>
          <a:chExt cx="0" cy="0"/>
        </a:xfrm>
      </p:grpSpPr>
      <p:sp>
        <p:nvSpPr>
          <p:cNvPr id="133" name="Google Shape;133;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4" name="Google Shape;134;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5" name="Google Shape;135;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6" name="Google Shape;136;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7" name="Google Shape;137;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tif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8" name="Picture 7">
            <a:extLst>
              <a:ext uri="{FF2B5EF4-FFF2-40B4-BE49-F238E27FC236}">
                <a16:creationId xmlns:a16="http://schemas.microsoft.com/office/drawing/2014/main" id="{1D8E85B2-5CEB-6C49-9F90-8019DAE5E8A2}"/>
              </a:ext>
            </a:extLst>
          </p:cNvPr>
          <p:cNvPicPr>
            <a:picLocks noChangeAspect="1"/>
          </p:cNvPicPr>
          <p:nvPr userDrawn="1"/>
        </p:nvPicPr>
        <p:blipFill>
          <a:blip r:embed="rId11"/>
          <a:stretch>
            <a:fillRect/>
          </a:stretch>
        </p:blipFill>
        <p:spPr>
          <a:xfrm>
            <a:off x="11222206" y="55989"/>
            <a:ext cx="843715" cy="820690"/>
          </a:xfrm>
          <a:prstGeom prst="rect">
            <a:avLst/>
          </a:prstGeom>
        </p:spPr>
      </p:pic>
      <p:pic>
        <p:nvPicPr>
          <p:cNvPr id="3" name="Picture 2" descr="A close up of a logo&#10;&#10;Description automatically generated">
            <a:extLst>
              <a:ext uri="{FF2B5EF4-FFF2-40B4-BE49-F238E27FC236}">
                <a16:creationId xmlns:a16="http://schemas.microsoft.com/office/drawing/2014/main" id="{B08B3626-A98F-9148-94F4-CFF161DB9500}"/>
              </a:ext>
            </a:extLst>
          </p:cNvPr>
          <p:cNvPicPr>
            <a:picLocks noChangeAspect="1"/>
          </p:cNvPicPr>
          <p:nvPr userDrawn="1"/>
        </p:nvPicPr>
        <p:blipFill>
          <a:blip r:embed="rId12"/>
          <a:stretch>
            <a:fillRect/>
          </a:stretch>
        </p:blipFill>
        <p:spPr>
          <a:xfrm>
            <a:off x="8931908" y="30790"/>
            <a:ext cx="2290298" cy="820690"/>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60" r:id="rId2"/>
    <p:sldLayoutId id="2147483651" r:id="rId3"/>
    <p:sldLayoutId id="2147483652" r:id="rId4"/>
    <p:sldLayoutId id="2147483653" r:id="rId5"/>
    <p:sldLayoutId id="2147483655" r:id="rId6"/>
    <p:sldLayoutId id="2147483656" r:id="rId7"/>
    <p:sldLayoutId id="2147483657" r:id="rId8"/>
    <p:sldLayoutId id="2147483658"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react-native-community/react-native-slider"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reactnative.dev/docs/0.61/flatlist" TargetMode="External"/><Relationship Id="rId2" Type="http://schemas.openxmlformats.org/officeDocument/2006/relationships/hyperlink" Target="https://reactnative.dev/docs/0.61/scrollview" TargetMode="External"/><Relationship Id="rId1" Type="http://schemas.openxmlformats.org/officeDocument/2006/relationships/slideLayout" Target="../slideLayouts/slideLayout5.xml"/><Relationship Id="rId4" Type="http://schemas.openxmlformats.org/officeDocument/2006/relationships/hyperlink" Target="https://reactnative.dev/docs/0.61/sectionlist"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reactnative.dev/docs/0.61/flatlist#numcolumns"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reactnative.dev/docs/0.61/virtualizedlist"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reactnative.dev/docs/0.61/scrollview"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reactnative.dev/docs/0.61/virtualizedlist"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hyperlink" Target="https://reactnative.dev/docs/0.61/scrollview" TargetMode="External"/></Relationships>
</file>

<file path=ppt/slides/_rels/slide28.xml.rels><?xml version="1.0" encoding="UTF-8" standalone="yes"?>
<Relationships xmlns="http://schemas.openxmlformats.org/package/2006/relationships"><Relationship Id="rId8" Type="http://schemas.openxmlformats.org/officeDocument/2006/relationships/hyperlink" Target="https://realm.io/docs/javascript/latest" TargetMode="External"/><Relationship Id="rId3" Type="http://schemas.openxmlformats.org/officeDocument/2006/relationships/hyperlink" Target="https://reactnative.dev/docs/0.61/" TargetMode="External"/><Relationship Id="rId7" Type="http://schemas.openxmlformats.org/officeDocument/2006/relationships/hyperlink" Target="https://rnfirebase.io/" TargetMode="External"/><Relationship Id="rId2" Type="http://schemas.openxmlformats.org/officeDocument/2006/relationships/notesSlide" Target="../notesSlides/notesSlide13.xml"/><Relationship Id="rId1" Type="http://schemas.openxmlformats.org/officeDocument/2006/relationships/slideLayout" Target="../slideLayouts/slideLayout5.xml"/><Relationship Id="rId6" Type="http://schemas.openxmlformats.org/officeDocument/2006/relationships/hyperlink" Target="https://react-redux.js.org/introduction/quick-start" TargetMode="External"/><Relationship Id="rId5" Type="http://schemas.openxmlformats.org/officeDocument/2006/relationships/hyperlink" Target="https://redux.js.org/introduction/getting-started" TargetMode="External"/><Relationship Id="rId4" Type="http://schemas.openxmlformats.org/officeDocument/2006/relationships/hyperlink" Target="https://reactjs.org/docs/getting-started.html"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reactnative.dev/docs/0.61/picker" TargetMode="External"/><Relationship Id="rId2" Type="http://schemas.openxmlformats.org/officeDocument/2006/relationships/hyperlink" Target="https://reactnative.dev/docs/0.61/button" TargetMode="External"/><Relationship Id="rId1" Type="http://schemas.openxmlformats.org/officeDocument/2006/relationships/slideLayout" Target="../slideLayouts/slideLayout5.xml"/><Relationship Id="rId5" Type="http://schemas.openxmlformats.org/officeDocument/2006/relationships/hyperlink" Target="https://reactnative.dev/docs/0.61/switch" TargetMode="External"/><Relationship Id="rId4" Type="http://schemas.openxmlformats.org/officeDocument/2006/relationships/hyperlink" Target="https://reactnative.dev/docs/0.61/slider"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reactnative.dev/docs/0.61/touchableopacity"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js.coach/react-native?search=button" TargetMode="External"/><Relationship Id="rId5" Type="http://schemas.openxmlformats.org/officeDocument/2006/relationships/hyperlink" Target="https://github.com/facebook/react-native/blob/master/Libraries/Components/Button.js" TargetMode="External"/><Relationship Id="rId4" Type="http://schemas.openxmlformats.org/officeDocument/2006/relationships/hyperlink" Target="https://reactnative.dev/docs/0.61/touchablenativefeedback"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3"/>
          <p:cNvSpPr txBox="1">
            <a:spLocks noGrp="1"/>
          </p:cNvSpPr>
          <p:nvPr>
            <p:ph type="ctrTitle"/>
          </p:nvPr>
        </p:nvSpPr>
        <p:spPr>
          <a:xfrm>
            <a:off x="0" y="0"/>
            <a:ext cx="7723414" cy="2020824"/>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2E75B5"/>
              </a:buClr>
              <a:buSzPts val="6000"/>
              <a:buFont typeface="Calibri"/>
              <a:buNone/>
            </a:pPr>
            <a:r>
              <a:rPr lang="vi-VN" altLang="ja-JP" dirty="0">
                <a:solidFill>
                  <a:schemeClr val="accent6"/>
                </a:solidFill>
              </a:rPr>
              <a:t>React Native</a:t>
            </a:r>
            <a:r>
              <a:rPr lang="vi-VN" altLang="ja-JP" dirty="0"/>
              <a:t> Basic</a:t>
            </a:r>
            <a:endParaRPr sz="6000" b="0" i="0" u="none" strike="noStrike" cap="none" dirty="0">
              <a:solidFill>
                <a:srgbClr val="2E75B5"/>
              </a:solidFill>
              <a:latin typeface="Calibri"/>
              <a:ea typeface="Calibri"/>
              <a:cs typeface="Calibri"/>
              <a:sym typeface="Calibri"/>
            </a:endParaRPr>
          </a:p>
        </p:txBody>
      </p:sp>
      <p:sp>
        <p:nvSpPr>
          <p:cNvPr id="144" name="Google Shape;144;p13"/>
          <p:cNvSpPr txBox="1">
            <a:spLocks noGrp="1"/>
          </p:cNvSpPr>
          <p:nvPr>
            <p:ph type="subTitle" idx="1"/>
          </p:nvPr>
        </p:nvSpPr>
        <p:spPr>
          <a:xfrm>
            <a:off x="555812" y="4700649"/>
            <a:ext cx="7004317" cy="2020825"/>
          </a:xfrm>
          <a:prstGeom prst="rect">
            <a:avLst/>
          </a:prstGeom>
          <a:noFill/>
          <a:ln>
            <a:noFill/>
          </a:ln>
        </p:spPr>
        <p:txBody>
          <a:bodyPr spcFirstLastPara="1" wrap="square" lIns="91425" tIns="45700" rIns="91425" bIns="45700" anchor="t" anchorCtr="0">
            <a:noAutofit/>
          </a:bodyPr>
          <a:lstStyle/>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altLang="ja-JP" dirty="0">
                <a:solidFill>
                  <a:schemeClr val="tx1"/>
                </a:solidFill>
              </a:rPr>
              <a:t>The basics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Components &amp; APIs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Native Code</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Libraries</a:t>
            </a:r>
            <a:endParaRPr dirty="0">
              <a:solidFill>
                <a:schemeClr val="tx1"/>
              </a:solidFill>
            </a:endParaRPr>
          </a:p>
        </p:txBody>
      </p:sp>
      <p:sp>
        <p:nvSpPr>
          <p:cNvPr id="2" name="Slide Number Placeholder 1">
            <a:extLst>
              <a:ext uri="{FF2B5EF4-FFF2-40B4-BE49-F238E27FC236}">
                <a16:creationId xmlns:a16="http://schemas.microsoft.com/office/drawing/2014/main" id="{580BC7BB-0339-174A-91FE-D65B4AB6D4A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a:t>
            </a:fld>
            <a:endParaRPr lang="ja-JP" altLang="en-US"/>
          </a:p>
        </p:txBody>
      </p:sp>
      <p:sp>
        <p:nvSpPr>
          <p:cNvPr id="3" name="TextBox 2">
            <a:extLst>
              <a:ext uri="{FF2B5EF4-FFF2-40B4-BE49-F238E27FC236}">
                <a16:creationId xmlns:a16="http://schemas.microsoft.com/office/drawing/2014/main" id="{9743EE63-C644-E947-A1C2-EA28D909849C}"/>
              </a:ext>
            </a:extLst>
          </p:cNvPr>
          <p:cNvSpPr txBox="1"/>
          <p:nvPr/>
        </p:nvSpPr>
        <p:spPr>
          <a:xfrm>
            <a:off x="681318" y="2922492"/>
            <a:ext cx="5289176" cy="1015663"/>
          </a:xfrm>
          <a:prstGeom prst="rect">
            <a:avLst/>
          </a:prstGeom>
          <a:noFill/>
        </p:spPr>
        <p:txBody>
          <a:bodyPr wrap="square" rtlCol="0">
            <a:spAutoFit/>
          </a:bodyPr>
          <a:lstStyle/>
          <a:p>
            <a:r>
              <a:rPr lang="en-US" sz="2000" dirty="0">
                <a:solidFill>
                  <a:schemeClr val="bg1"/>
                </a:solidFill>
              </a:rPr>
              <a:t>- Read document before going to class</a:t>
            </a:r>
          </a:p>
          <a:p>
            <a:r>
              <a:rPr lang="en-US" sz="2000" dirty="0">
                <a:solidFill>
                  <a:schemeClr val="bg1"/>
                </a:solidFill>
              </a:rPr>
              <a:t>- Practice under the instructor of teacher</a:t>
            </a:r>
          </a:p>
          <a:p>
            <a:r>
              <a:rPr lang="en-US" sz="2000" dirty="0">
                <a:solidFill>
                  <a:schemeClr val="bg1"/>
                </a:solidFill>
              </a:rPr>
              <a:t>- Evaluate by the projects</a:t>
            </a:r>
            <a:endParaRPr lang="en-VN" sz="2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2CD532F-9EBB-0942-8F04-5464DFCFBAD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10</a:t>
            </a:fld>
            <a:endParaRPr lang="ja-JP" altLang="en-US"/>
          </a:p>
        </p:txBody>
      </p:sp>
      <p:sp>
        <p:nvSpPr>
          <p:cNvPr id="4" name="TextBox 3">
            <a:extLst>
              <a:ext uri="{FF2B5EF4-FFF2-40B4-BE49-F238E27FC236}">
                <a16:creationId xmlns:a16="http://schemas.microsoft.com/office/drawing/2014/main" id="{369EE02F-D9E5-5342-9247-E39879861383}"/>
              </a:ext>
            </a:extLst>
          </p:cNvPr>
          <p:cNvSpPr txBox="1"/>
          <p:nvPr/>
        </p:nvSpPr>
        <p:spPr>
          <a:xfrm>
            <a:off x="774915" y="666427"/>
            <a:ext cx="5005953" cy="400110"/>
          </a:xfrm>
          <a:prstGeom prst="rect">
            <a:avLst/>
          </a:prstGeom>
          <a:noFill/>
        </p:spPr>
        <p:txBody>
          <a:bodyPr wrap="square" rtlCol="0">
            <a:spAutoFit/>
          </a:bodyPr>
          <a:lstStyle/>
          <a:p>
            <a:r>
              <a:rPr lang="en-VN" sz="2000" b="1" dirty="0"/>
              <a:t>Slider</a:t>
            </a:r>
          </a:p>
        </p:txBody>
      </p:sp>
      <p:sp>
        <p:nvSpPr>
          <p:cNvPr id="5" name="TextBox 4">
            <a:extLst>
              <a:ext uri="{FF2B5EF4-FFF2-40B4-BE49-F238E27FC236}">
                <a16:creationId xmlns:a16="http://schemas.microsoft.com/office/drawing/2014/main" id="{504B17C6-2C55-444E-B4C0-37023E3ED66E}"/>
              </a:ext>
            </a:extLst>
          </p:cNvPr>
          <p:cNvSpPr txBox="1"/>
          <p:nvPr/>
        </p:nvSpPr>
        <p:spPr>
          <a:xfrm>
            <a:off x="667073" y="1266102"/>
            <a:ext cx="10857854" cy="369332"/>
          </a:xfrm>
          <a:prstGeom prst="rect">
            <a:avLst/>
          </a:prstGeom>
          <a:noFill/>
        </p:spPr>
        <p:txBody>
          <a:bodyPr wrap="square" rtlCol="0">
            <a:spAutoFit/>
          </a:bodyPr>
          <a:lstStyle/>
          <a:p>
            <a:pPr fontAlgn="base">
              <a:spcBef>
                <a:spcPts val="600"/>
              </a:spcBef>
              <a:spcAft>
                <a:spcPts val="600"/>
              </a:spcAft>
            </a:pPr>
            <a:r>
              <a:rPr lang="en-US" sz="1800" b="1" dirty="0"/>
              <a:t>Deprecated.</a:t>
            </a:r>
            <a:r>
              <a:rPr lang="en-US" sz="1800" dirty="0"/>
              <a:t> Use </a:t>
            </a:r>
            <a:r>
              <a:rPr lang="en-US" sz="1800" dirty="0">
                <a:hlinkClick r:id="rId3"/>
              </a:rPr>
              <a:t>react-native-community/react-native-slider</a:t>
            </a:r>
            <a:r>
              <a:rPr lang="en-US" sz="1800" dirty="0"/>
              <a:t> instead.</a:t>
            </a:r>
          </a:p>
        </p:txBody>
      </p:sp>
      <p:sp>
        <p:nvSpPr>
          <p:cNvPr id="6" name="TextBox 5">
            <a:extLst>
              <a:ext uri="{FF2B5EF4-FFF2-40B4-BE49-F238E27FC236}">
                <a16:creationId xmlns:a16="http://schemas.microsoft.com/office/drawing/2014/main" id="{D0AF816C-E7EA-6E41-B48C-10ADCE06772A}"/>
              </a:ext>
            </a:extLst>
          </p:cNvPr>
          <p:cNvSpPr txBox="1"/>
          <p:nvPr/>
        </p:nvSpPr>
        <p:spPr>
          <a:xfrm>
            <a:off x="667073" y="1665470"/>
            <a:ext cx="10686727" cy="400110"/>
          </a:xfrm>
          <a:prstGeom prst="rect">
            <a:avLst/>
          </a:prstGeom>
          <a:noFill/>
        </p:spPr>
        <p:txBody>
          <a:bodyPr wrap="square" rtlCol="0">
            <a:spAutoFit/>
          </a:bodyPr>
          <a:lstStyle/>
          <a:p>
            <a:r>
              <a:rPr lang="en-US" sz="2000" dirty="0"/>
              <a:t>This is the React Native component used to select a single value from a range of values.</a:t>
            </a:r>
            <a:endParaRPr lang="en-VN" sz="2000" dirty="0"/>
          </a:p>
        </p:txBody>
      </p:sp>
      <p:sp>
        <p:nvSpPr>
          <p:cNvPr id="7" name="TextBox 6">
            <a:extLst>
              <a:ext uri="{FF2B5EF4-FFF2-40B4-BE49-F238E27FC236}">
                <a16:creationId xmlns:a16="http://schemas.microsoft.com/office/drawing/2014/main" id="{C89F04D9-FDDF-1042-9F6F-7DAD0E83BD3C}"/>
              </a:ext>
            </a:extLst>
          </p:cNvPr>
          <p:cNvSpPr txBox="1"/>
          <p:nvPr/>
        </p:nvSpPr>
        <p:spPr>
          <a:xfrm>
            <a:off x="749466" y="2146126"/>
            <a:ext cx="2774197" cy="369332"/>
          </a:xfrm>
          <a:prstGeom prst="rect">
            <a:avLst/>
          </a:prstGeom>
          <a:noFill/>
        </p:spPr>
        <p:txBody>
          <a:bodyPr wrap="square" rtlCol="0">
            <a:spAutoFit/>
          </a:bodyPr>
          <a:lstStyle/>
          <a:p>
            <a:r>
              <a:rPr lang="en-VN" sz="1800" b="1" u="sng" dirty="0"/>
              <a:t>Install:</a:t>
            </a:r>
          </a:p>
        </p:txBody>
      </p:sp>
      <p:sp>
        <p:nvSpPr>
          <p:cNvPr id="8" name="TextBox 7">
            <a:extLst>
              <a:ext uri="{FF2B5EF4-FFF2-40B4-BE49-F238E27FC236}">
                <a16:creationId xmlns:a16="http://schemas.microsoft.com/office/drawing/2014/main" id="{20DDFF84-9103-6C4C-B162-8D9AB4048261}"/>
              </a:ext>
            </a:extLst>
          </p:cNvPr>
          <p:cNvSpPr txBox="1"/>
          <p:nvPr/>
        </p:nvSpPr>
        <p:spPr>
          <a:xfrm>
            <a:off x="2136489" y="2173835"/>
            <a:ext cx="6992643" cy="1754326"/>
          </a:xfrm>
          <a:prstGeom prst="rect">
            <a:avLst/>
          </a:prstGeom>
          <a:noFill/>
        </p:spPr>
        <p:txBody>
          <a:bodyPr wrap="square" rtlCol="0">
            <a:spAutoFit/>
          </a:bodyPr>
          <a:lstStyle/>
          <a:p>
            <a:r>
              <a:rPr lang="en-US" sz="1800" i="1" dirty="0">
                <a:solidFill>
                  <a:schemeClr val="tx1"/>
                </a:solidFill>
                <a:highlight>
                  <a:srgbClr val="C0C0C0"/>
                </a:highlight>
              </a:rPr>
              <a:t>yarn add @react-native-community/slider</a:t>
            </a:r>
          </a:p>
          <a:p>
            <a:r>
              <a:rPr lang="en-US" sz="1800" dirty="0"/>
              <a:t>or</a:t>
            </a:r>
          </a:p>
          <a:p>
            <a:r>
              <a:rPr lang="en-US" sz="1800" i="1" dirty="0" err="1">
                <a:highlight>
                  <a:srgbClr val="C0C0C0"/>
                </a:highlight>
              </a:rPr>
              <a:t>npm</a:t>
            </a:r>
            <a:r>
              <a:rPr lang="en-US" sz="1800" i="1" dirty="0">
                <a:highlight>
                  <a:srgbClr val="C0C0C0"/>
                </a:highlight>
              </a:rPr>
              <a:t> install @react-native-community/slider --save</a:t>
            </a:r>
          </a:p>
          <a:p>
            <a:r>
              <a:rPr lang="en-US" sz="1800" dirty="0"/>
              <a:t>and install </a:t>
            </a:r>
            <a:r>
              <a:rPr lang="en-US" sz="1800" dirty="0" err="1"/>
              <a:t>cocoapods</a:t>
            </a:r>
            <a:endParaRPr lang="en-US" sz="1800" dirty="0"/>
          </a:p>
          <a:p>
            <a:r>
              <a:rPr lang="en-US" sz="1800" i="1" dirty="0">
                <a:highlight>
                  <a:srgbClr val="C0C0C0"/>
                </a:highlight>
              </a:rPr>
              <a:t>pod install</a:t>
            </a:r>
          </a:p>
          <a:p>
            <a:endParaRPr lang="en-VN" sz="1800" dirty="0"/>
          </a:p>
        </p:txBody>
      </p:sp>
      <p:sp>
        <p:nvSpPr>
          <p:cNvPr id="9" name="TextBox 8">
            <a:extLst>
              <a:ext uri="{FF2B5EF4-FFF2-40B4-BE49-F238E27FC236}">
                <a16:creationId xmlns:a16="http://schemas.microsoft.com/office/drawing/2014/main" id="{7F541190-1033-7141-833D-0E5A6945FF58}"/>
              </a:ext>
            </a:extLst>
          </p:cNvPr>
          <p:cNvSpPr txBox="1"/>
          <p:nvPr/>
        </p:nvSpPr>
        <p:spPr>
          <a:xfrm>
            <a:off x="749466" y="4202134"/>
            <a:ext cx="4572000" cy="369332"/>
          </a:xfrm>
          <a:prstGeom prst="rect">
            <a:avLst/>
          </a:prstGeom>
          <a:noFill/>
        </p:spPr>
        <p:txBody>
          <a:bodyPr wrap="square" rtlCol="0">
            <a:spAutoFit/>
          </a:bodyPr>
          <a:lstStyle/>
          <a:p>
            <a:r>
              <a:rPr lang="en-VN" sz="1800" b="1" dirty="0"/>
              <a:t>Usage Example:</a:t>
            </a:r>
          </a:p>
        </p:txBody>
      </p:sp>
      <p:sp>
        <p:nvSpPr>
          <p:cNvPr id="10" name="Rectangle 9">
            <a:extLst>
              <a:ext uri="{FF2B5EF4-FFF2-40B4-BE49-F238E27FC236}">
                <a16:creationId xmlns:a16="http://schemas.microsoft.com/office/drawing/2014/main" id="{5E282C3B-CC81-A548-924A-3A891A9F1B2E}"/>
              </a:ext>
            </a:extLst>
          </p:cNvPr>
          <p:cNvSpPr/>
          <p:nvPr/>
        </p:nvSpPr>
        <p:spPr>
          <a:xfrm>
            <a:off x="3619560" y="4215917"/>
            <a:ext cx="5211683" cy="287899"/>
          </a:xfrm>
          <a:prstGeom prst="rect">
            <a:avLst/>
          </a:prstGeom>
          <a:solidFill>
            <a:schemeClr val="bg1">
              <a:lumMod val="95000"/>
            </a:schemeClr>
          </a:solidFill>
        </p:spPr>
        <p:txBody>
          <a:bodyPr wrap="none">
            <a:spAutoFit/>
          </a:bodyPr>
          <a:lstStyle/>
          <a:p>
            <a:pPr>
              <a:lnSpc>
                <a:spcPts val="13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Slider</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'@react-native-community/slider'</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11" name="Rectangle 10">
            <a:extLst>
              <a:ext uri="{FF2B5EF4-FFF2-40B4-BE49-F238E27FC236}">
                <a16:creationId xmlns:a16="http://schemas.microsoft.com/office/drawing/2014/main" id="{A0D8AFED-2B2C-4745-96C2-347E025D5353}"/>
              </a:ext>
            </a:extLst>
          </p:cNvPr>
          <p:cNvSpPr/>
          <p:nvPr/>
        </p:nvSpPr>
        <p:spPr>
          <a:xfrm>
            <a:off x="3619560" y="4737557"/>
            <a:ext cx="6096000" cy="1797928"/>
          </a:xfrm>
          <a:prstGeom prst="rect">
            <a:avLst/>
          </a:prstGeom>
          <a:solidFill>
            <a:schemeClr val="bg1">
              <a:lumMod val="95000"/>
            </a:schemeClr>
          </a:solidFill>
        </p:spPr>
        <p:txBody>
          <a:bodyPr>
            <a:spAutoFit/>
          </a:bodyPr>
          <a:lstStyle/>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&lt;</a:t>
            </a:r>
            <a:r>
              <a:rPr lang="en-VN" sz="1800" dirty="0">
                <a:solidFill>
                  <a:srgbClr val="41A6D9"/>
                </a:solidFill>
                <a:latin typeface="var(--font-monospace)"/>
                <a:ea typeface="Times New Roman" panose="02020603050405020304" pitchFamily="18" charset="0"/>
                <a:cs typeface="Times New Roman" panose="02020603050405020304" pitchFamily="18" charset="0"/>
              </a:rPr>
              <a:t>Slider</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style={{width: </a:t>
            </a:r>
            <a:r>
              <a:rPr lang="en-VN" sz="1800" dirty="0">
                <a:solidFill>
                  <a:srgbClr val="F08C36"/>
                </a:solidFill>
                <a:latin typeface="var(--font-monospace)"/>
                <a:ea typeface="Times New Roman" panose="02020603050405020304" pitchFamily="18" charset="0"/>
                <a:cs typeface="Times New Roman" panose="02020603050405020304" pitchFamily="18" charset="0"/>
              </a:rPr>
              <a:t>200</a:t>
            </a:r>
            <a:r>
              <a:rPr lang="en-VN" sz="1800" dirty="0">
                <a:solidFill>
                  <a:srgbClr val="5C6773"/>
                </a:solidFill>
                <a:latin typeface="var(--font-monospace)"/>
                <a:ea typeface="Times New Roman" panose="02020603050405020304" pitchFamily="18" charset="0"/>
                <a:cs typeface="Times New Roman" panose="02020603050405020304" pitchFamily="18" charset="0"/>
              </a:rPr>
              <a:t>, height: </a:t>
            </a:r>
            <a:r>
              <a:rPr lang="en-VN" sz="1800" dirty="0">
                <a:solidFill>
                  <a:srgbClr val="F08C36"/>
                </a:solidFill>
                <a:latin typeface="var(--font-monospace)"/>
                <a:ea typeface="Times New Roman" panose="02020603050405020304" pitchFamily="18" charset="0"/>
                <a:cs typeface="Times New Roman" panose="02020603050405020304" pitchFamily="18" charset="0"/>
              </a:rPr>
              <a:t>40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minimumValue={</a:t>
            </a:r>
            <a:r>
              <a:rPr lang="en-VN" sz="1800" dirty="0">
                <a:solidFill>
                  <a:srgbClr val="F08C36"/>
                </a:solidFill>
                <a:latin typeface="var(--font-monospace)"/>
                <a:ea typeface="Times New Roman" panose="02020603050405020304" pitchFamily="18" charset="0"/>
                <a:cs typeface="Times New Roman" panose="02020603050405020304" pitchFamily="18" charset="0"/>
              </a:rPr>
              <a:t>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maximumValue={</a:t>
            </a:r>
            <a:r>
              <a:rPr lang="en-VN" sz="1800" dirty="0">
                <a:solidFill>
                  <a:srgbClr val="F08C36"/>
                </a:solidFill>
                <a:latin typeface="var(--font-monospace)"/>
                <a:ea typeface="Times New Roman" panose="02020603050405020304" pitchFamily="18" charset="0"/>
                <a:cs typeface="Times New Roman" panose="02020603050405020304" pitchFamily="18" charset="0"/>
              </a:rPr>
              <a:t>1</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minimumTrackTintColor=</a:t>
            </a:r>
            <a:r>
              <a:rPr lang="en-VN" sz="1800" dirty="0">
                <a:solidFill>
                  <a:srgbClr val="86B300"/>
                </a:solidFill>
                <a:latin typeface="var(--font-monospace)"/>
                <a:ea typeface="Times New Roman" panose="02020603050405020304" pitchFamily="18" charset="0"/>
                <a:cs typeface="Times New Roman" panose="02020603050405020304" pitchFamily="18" charset="0"/>
              </a:rPr>
              <a:t>"#FFFFFF"</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maximumTrackTintColor=</a:t>
            </a:r>
            <a:r>
              <a:rPr lang="en-VN" sz="1800" dirty="0">
                <a:solidFill>
                  <a:srgbClr val="86B300"/>
                </a:solidFill>
                <a:latin typeface="var(--font-monospace)"/>
                <a:ea typeface="Times New Roman" panose="02020603050405020304" pitchFamily="18" charset="0"/>
                <a:cs typeface="Times New Roman" panose="02020603050405020304" pitchFamily="18" charset="0"/>
              </a:rPr>
              <a:t>"#000000"</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3029843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408B1EA-D89E-ED49-A3F9-9881E57CC9D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11</a:t>
            </a:fld>
            <a:endParaRPr lang="ja-JP" altLang="en-US"/>
          </a:p>
        </p:txBody>
      </p:sp>
      <p:pic>
        <p:nvPicPr>
          <p:cNvPr id="3" name="Picture 2">
            <a:extLst>
              <a:ext uri="{FF2B5EF4-FFF2-40B4-BE49-F238E27FC236}">
                <a16:creationId xmlns:a16="http://schemas.microsoft.com/office/drawing/2014/main" id="{7AF61D48-9C82-7C43-904A-00F2C7038AE8}"/>
              </a:ext>
            </a:extLst>
          </p:cNvPr>
          <p:cNvPicPr>
            <a:picLocks noChangeAspect="1"/>
          </p:cNvPicPr>
          <p:nvPr/>
        </p:nvPicPr>
        <p:blipFill>
          <a:blip r:embed="rId2"/>
          <a:stretch>
            <a:fillRect/>
          </a:stretch>
        </p:blipFill>
        <p:spPr>
          <a:xfrm>
            <a:off x="1363851" y="186203"/>
            <a:ext cx="3395097" cy="6671797"/>
          </a:xfrm>
          <a:prstGeom prst="rect">
            <a:avLst/>
          </a:prstGeom>
        </p:spPr>
      </p:pic>
      <p:pic>
        <p:nvPicPr>
          <p:cNvPr id="4" name="Picture 3">
            <a:extLst>
              <a:ext uri="{FF2B5EF4-FFF2-40B4-BE49-F238E27FC236}">
                <a16:creationId xmlns:a16="http://schemas.microsoft.com/office/drawing/2014/main" id="{11E30F9C-3CEC-FB41-AFEB-9A329DC9E6D8}"/>
              </a:ext>
            </a:extLst>
          </p:cNvPr>
          <p:cNvPicPr>
            <a:picLocks noChangeAspect="1"/>
          </p:cNvPicPr>
          <p:nvPr/>
        </p:nvPicPr>
        <p:blipFill>
          <a:blip r:embed="rId3"/>
          <a:stretch>
            <a:fillRect/>
          </a:stretch>
        </p:blipFill>
        <p:spPr>
          <a:xfrm>
            <a:off x="4935487" y="311459"/>
            <a:ext cx="3089836" cy="6227453"/>
          </a:xfrm>
          <a:prstGeom prst="rect">
            <a:avLst/>
          </a:prstGeom>
        </p:spPr>
      </p:pic>
    </p:spTree>
    <p:extLst>
      <p:ext uri="{BB962C8B-B14F-4D97-AF65-F5344CB8AC3E}">
        <p14:creationId xmlns:p14="http://schemas.microsoft.com/office/powerpoint/2010/main" val="26786355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2CD532F-9EBB-0942-8F04-5464DFCFBAD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12</a:t>
            </a:fld>
            <a:endParaRPr lang="ja-JP" altLang="en-US"/>
          </a:p>
        </p:txBody>
      </p:sp>
      <p:sp>
        <p:nvSpPr>
          <p:cNvPr id="4" name="TextBox 3">
            <a:extLst>
              <a:ext uri="{FF2B5EF4-FFF2-40B4-BE49-F238E27FC236}">
                <a16:creationId xmlns:a16="http://schemas.microsoft.com/office/drawing/2014/main" id="{369EE02F-D9E5-5342-9247-E39879861383}"/>
              </a:ext>
            </a:extLst>
          </p:cNvPr>
          <p:cNvSpPr txBox="1"/>
          <p:nvPr/>
        </p:nvSpPr>
        <p:spPr>
          <a:xfrm>
            <a:off x="774915" y="666427"/>
            <a:ext cx="5005953" cy="400110"/>
          </a:xfrm>
          <a:prstGeom prst="rect">
            <a:avLst/>
          </a:prstGeom>
          <a:noFill/>
        </p:spPr>
        <p:txBody>
          <a:bodyPr wrap="square" rtlCol="0">
            <a:spAutoFit/>
          </a:bodyPr>
          <a:lstStyle/>
          <a:p>
            <a:r>
              <a:rPr lang="en-VN" sz="2000" b="1" dirty="0"/>
              <a:t>Switch</a:t>
            </a:r>
          </a:p>
        </p:txBody>
      </p:sp>
      <p:sp>
        <p:nvSpPr>
          <p:cNvPr id="6" name="TextBox 5">
            <a:extLst>
              <a:ext uri="{FF2B5EF4-FFF2-40B4-BE49-F238E27FC236}">
                <a16:creationId xmlns:a16="http://schemas.microsoft.com/office/drawing/2014/main" id="{D0AF816C-E7EA-6E41-B48C-10ADCE06772A}"/>
              </a:ext>
            </a:extLst>
          </p:cNvPr>
          <p:cNvSpPr txBox="1"/>
          <p:nvPr/>
        </p:nvSpPr>
        <p:spPr>
          <a:xfrm>
            <a:off x="667073" y="1665470"/>
            <a:ext cx="10686727" cy="1938992"/>
          </a:xfrm>
          <a:prstGeom prst="rect">
            <a:avLst/>
          </a:prstGeom>
          <a:noFill/>
        </p:spPr>
        <p:txBody>
          <a:bodyPr wrap="square" rtlCol="0">
            <a:spAutoFit/>
          </a:bodyPr>
          <a:lstStyle/>
          <a:p>
            <a:pPr fontAlgn="base">
              <a:spcBef>
                <a:spcPts val="600"/>
              </a:spcBef>
              <a:spcAft>
                <a:spcPts val="600"/>
              </a:spcAft>
            </a:pPr>
            <a:r>
              <a:rPr lang="en-US" sz="2000" dirty="0"/>
              <a:t>Renders a </a:t>
            </a:r>
            <a:r>
              <a:rPr lang="en-US" sz="2000" dirty="0" err="1"/>
              <a:t>boolean</a:t>
            </a:r>
            <a:r>
              <a:rPr lang="en-US" sz="2000" dirty="0"/>
              <a:t> input.</a:t>
            </a:r>
          </a:p>
          <a:p>
            <a:pPr fontAlgn="base">
              <a:spcBef>
                <a:spcPts val="600"/>
              </a:spcBef>
              <a:spcAft>
                <a:spcPts val="600"/>
              </a:spcAft>
            </a:pPr>
            <a:r>
              <a:rPr lang="en-US" sz="2000" dirty="0"/>
              <a:t>This is a controlled component that requires an </a:t>
            </a:r>
            <a:r>
              <a:rPr lang="en-US" sz="2000" dirty="0" err="1">
                <a:highlight>
                  <a:srgbClr val="C0C0C0"/>
                </a:highlight>
              </a:rPr>
              <a:t>onValueChange</a:t>
            </a:r>
            <a:r>
              <a:rPr lang="en-US" sz="2000" dirty="0"/>
              <a:t> callback that updates the </a:t>
            </a:r>
            <a:r>
              <a:rPr lang="en-US" sz="2000" dirty="0">
                <a:highlight>
                  <a:srgbClr val="C0C0C0"/>
                </a:highlight>
              </a:rPr>
              <a:t>value</a:t>
            </a:r>
            <a:r>
              <a:rPr lang="en-US" sz="2000" dirty="0"/>
              <a:t> prop in order for the component to reflect user actions.</a:t>
            </a:r>
          </a:p>
          <a:p>
            <a:pPr marL="342900" indent="-342900" fontAlgn="base">
              <a:spcBef>
                <a:spcPts val="600"/>
              </a:spcBef>
              <a:spcAft>
                <a:spcPts val="600"/>
              </a:spcAft>
              <a:buFont typeface="Arial" panose="020B0604020202020204" pitchFamily="34" charset="0"/>
              <a:buChar char="•"/>
            </a:pPr>
            <a:r>
              <a:rPr lang="en-US" sz="2000" dirty="0"/>
              <a:t>If the </a:t>
            </a:r>
            <a:r>
              <a:rPr lang="en-US" sz="2000" dirty="0">
                <a:highlight>
                  <a:srgbClr val="C0C0C0"/>
                </a:highlight>
              </a:rPr>
              <a:t>value</a:t>
            </a:r>
            <a:r>
              <a:rPr lang="en-US" sz="2000" dirty="0"/>
              <a:t> prop is not updated, the component will continue to render the supplied </a:t>
            </a:r>
            <a:r>
              <a:rPr lang="en-US" sz="2000" dirty="0">
                <a:highlight>
                  <a:srgbClr val="C0C0C0"/>
                </a:highlight>
              </a:rPr>
              <a:t>value</a:t>
            </a:r>
            <a:r>
              <a:rPr lang="en-US" sz="2000" dirty="0"/>
              <a:t> prop instead of the expected result of any user actions.</a:t>
            </a:r>
          </a:p>
        </p:txBody>
      </p:sp>
    </p:spTree>
    <p:extLst>
      <p:ext uri="{BB962C8B-B14F-4D97-AF65-F5344CB8AC3E}">
        <p14:creationId xmlns:p14="http://schemas.microsoft.com/office/powerpoint/2010/main" val="10538223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70E9F-D317-3A4F-9A42-3C56B22E6A47}"/>
              </a:ext>
            </a:extLst>
          </p:cNvPr>
          <p:cNvSpPr>
            <a:spLocks noGrp="1"/>
          </p:cNvSpPr>
          <p:nvPr>
            <p:ph type="title"/>
          </p:nvPr>
        </p:nvSpPr>
        <p:spPr/>
        <p:txBody>
          <a:bodyPr/>
          <a:lstStyle/>
          <a:p>
            <a:r>
              <a:rPr lang="en-VN" dirty="0"/>
              <a:t>List Views</a:t>
            </a:r>
          </a:p>
        </p:txBody>
      </p:sp>
      <p:sp>
        <p:nvSpPr>
          <p:cNvPr id="3" name="Slide Number Placeholder 2">
            <a:extLst>
              <a:ext uri="{FF2B5EF4-FFF2-40B4-BE49-F238E27FC236}">
                <a16:creationId xmlns:a16="http://schemas.microsoft.com/office/drawing/2014/main" id="{57864C78-2F30-034D-9445-37979C78D94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13</a:t>
            </a:fld>
            <a:endParaRPr lang="ja-JP" altLang="en-US"/>
          </a:p>
        </p:txBody>
      </p:sp>
      <p:sp>
        <p:nvSpPr>
          <p:cNvPr id="4" name="TextBox 3">
            <a:extLst>
              <a:ext uri="{FF2B5EF4-FFF2-40B4-BE49-F238E27FC236}">
                <a16:creationId xmlns:a16="http://schemas.microsoft.com/office/drawing/2014/main" id="{D871C8E6-18EC-EE44-81E0-C7278169B121}"/>
              </a:ext>
            </a:extLst>
          </p:cNvPr>
          <p:cNvSpPr txBox="1"/>
          <p:nvPr/>
        </p:nvSpPr>
        <p:spPr>
          <a:xfrm>
            <a:off x="838200" y="1844299"/>
            <a:ext cx="10227590" cy="1015663"/>
          </a:xfrm>
          <a:prstGeom prst="rect">
            <a:avLst/>
          </a:prstGeom>
          <a:noFill/>
        </p:spPr>
        <p:txBody>
          <a:bodyPr wrap="square" rtlCol="0">
            <a:spAutoFit/>
          </a:bodyPr>
          <a:lstStyle/>
          <a:p>
            <a:r>
              <a:rPr lang="en-US" sz="2000" dirty="0"/>
              <a:t>Unlike the more generic </a:t>
            </a:r>
            <a:r>
              <a:rPr lang="en-US" sz="2000" dirty="0">
                <a:hlinkClick r:id="rId2"/>
              </a:rPr>
              <a:t>ScrollView</a:t>
            </a:r>
            <a:r>
              <a:rPr lang="en-US" sz="2000" dirty="0"/>
              <a:t>, the following list view components only render elements that are currently showing on the screen. This makes them a great choice for displaying long lists of data.</a:t>
            </a:r>
            <a:endParaRPr lang="en-VN" sz="2000" dirty="0"/>
          </a:p>
        </p:txBody>
      </p:sp>
      <p:graphicFrame>
        <p:nvGraphicFramePr>
          <p:cNvPr id="5" name="Table 4">
            <a:extLst>
              <a:ext uri="{FF2B5EF4-FFF2-40B4-BE49-F238E27FC236}">
                <a16:creationId xmlns:a16="http://schemas.microsoft.com/office/drawing/2014/main" id="{91CFB00D-2631-7942-AD77-3E3973307F88}"/>
              </a:ext>
            </a:extLst>
          </p:cNvPr>
          <p:cNvGraphicFramePr>
            <a:graphicFrameLocks noGrp="1"/>
          </p:cNvGraphicFramePr>
          <p:nvPr>
            <p:extLst>
              <p:ext uri="{D42A27DB-BD31-4B8C-83A1-F6EECF244321}">
                <p14:modId xmlns:p14="http://schemas.microsoft.com/office/powerpoint/2010/main" val="982515005"/>
              </p:ext>
            </p:extLst>
          </p:nvPr>
        </p:nvGraphicFramePr>
        <p:xfrm>
          <a:off x="973164" y="3429000"/>
          <a:ext cx="4437380" cy="1042247"/>
        </p:xfrm>
        <a:graphic>
          <a:graphicData uri="http://schemas.openxmlformats.org/drawingml/2006/table">
            <a:tbl>
              <a:tblPr firstRow="1" bandRow="1">
                <a:tableStyleId>{5C22544A-7EE6-4342-B048-85BDC9FD1C3A}</a:tableStyleId>
              </a:tblPr>
              <a:tblGrid>
                <a:gridCol w="4437380">
                  <a:extLst>
                    <a:ext uri="{9D8B030D-6E8A-4147-A177-3AD203B41FA5}">
                      <a16:colId xmlns:a16="http://schemas.microsoft.com/office/drawing/2014/main" val="3907695830"/>
                    </a:ext>
                  </a:extLst>
                </a:gridCol>
              </a:tblGrid>
              <a:tr h="402167">
                <a:tc>
                  <a:txBody>
                    <a:bodyPr/>
                    <a:lstStyle/>
                    <a:p>
                      <a:r>
                        <a:rPr lang="en-US" sz="1800" b="0" i="0" u="none" strike="noStrike" cap="none" dirty="0">
                          <a:solidFill>
                            <a:schemeClr val="bg1"/>
                          </a:solidFill>
                          <a:effectLst/>
                          <a:latin typeface="Arial" panose="020B0604020202020204" pitchFamily="34" charset="0"/>
                          <a:ea typeface="+mn-ea"/>
                          <a:cs typeface="Arial" panose="020B0604020202020204" pitchFamily="34" charset="0"/>
                          <a:sym typeface="Arial"/>
                          <a:hlinkClick r:id="rId3">
                            <a:extLst>
                              <a:ext uri="{A12FA001-AC4F-418D-AE19-62706E023703}">
                                <ahyp:hlinkClr xmlns:ahyp="http://schemas.microsoft.com/office/drawing/2018/hyperlinkcolor" val="tx"/>
                              </a:ext>
                            </a:extLst>
                          </a:hlinkClick>
                        </a:rPr>
                        <a:t>FlatList</a:t>
                      </a:r>
                      <a:endParaRPr lang="en-VN" sz="1800" dirty="0">
                        <a:solidFill>
                          <a:schemeClr val="bg1"/>
                        </a:solidFill>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790788030"/>
                  </a:ext>
                </a:extLst>
              </a:tr>
              <a:tr h="402167">
                <a:tc>
                  <a:txBody>
                    <a:bodyPr/>
                    <a:lstStyle/>
                    <a:p>
                      <a:r>
                        <a:rPr lang="en-US" sz="1800" b="0" i="0" u="none" strike="noStrike" cap="none" dirty="0">
                          <a:solidFill>
                            <a:schemeClr val="dk1"/>
                          </a:solidFill>
                          <a:effectLst/>
                          <a:latin typeface="Arial" panose="020B0604020202020204" pitchFamily="34" charset="0"/>
                          <a:ea typeface="+mn-ea"/>
                          <a:cs typeface="Arial" panose="020B0604020202020204" pitchFamily="34" charset="0"/>
                          <a:sym typeface="Arial"/>
                        </a:rPr>
                        <a:t>A component for rendering performant scrollable lists.</a:t>
                      </a:r>
                      <a:endParaRPr lang="en-VN" sz="18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692838658"/>
                  </a:ext>
                </a:extLst>
              </a:tr>
            </a:tbl>
          </a:graphicData>
        </a:graphic>
      </p:graphicFrame>
      <p:graphicFrame>
        <p:nvGraphicFramePr>
          <p:cNvPr id="6" name="Table 5">
            <a:extLst>
              <a:ext uri="{FF2B5EF4-FFF2-40B4-BE49-F238E27FC236}">
                <a16:creationId xmlns:a16="http://schemas.microsoft.com/office/drawing/2014/main" id="{518C05BF-13AF-4747-94CC-8E7D3E7B7CB0}"/>
              </a:ext>
            </a:extLst>
          </p:cNvPr>
          <p:cNvGraphicFramePr>
            <a:graphicFrameLocks noGrp="1"/>
          </p:cNvGraphicFramePr>
          <p:nvPr>
            <p:extLst>
              <p:ext uri="{D42A27DB-BD31-4B8C-83A1-F6EECF244321}">
                <p14:modId xmlns:p14="http://schemas.microsoft.com/office/powerpoint/2010/main" val="2498014759"/>
              </p:ext>
            </p:extLst>
          </p:nvPr>
        </p:nvGraphicFramePr>
        <p:xfrm>
          <a:off x="6285105" y="3506664"/>
          <a:ext cx="4571999" cy="804334"/>
        </p:xfrm>
        <a:graphic>
          <a:graphicData uri="http://schemas.openxmlformats.org/drawingml/2006/table">
            <a:tbl>
              <a:tblPr firstRow="1" bandRow="1">
                <a:tableStyleId>{5C22544A-7EE6-4342-B048-85BDC9FD1C3A}</a:tableStyleId>
              </a:tblPr>
              <a:tblGrid>
                <a:gridCol w="4571999">
                  <a:extLst>
                    <a:ext uri="{9D8B030D-6E8A-4147-A177-3AD203B41FA5}">
                      <a16:colId xmlns:a16="http://schemas.microsoft.com/office/drawing/2014/main" val="3907695830"/>
                    </a:ext>
                  </a:extLst>
                </a:gridCol>
              </a:tblGrid>
              <a:tr h="402167">
                <a:tc>
                  <a:txBody>
                    <a:bodyPr/>
                    <a:lstStyle/>
                    <a:p>
                      <a:r>
                        <a:rPr lang="en-US" sz="1800" b="0" i="0" u="none" strike="noStrike" cap="none" dirty="0">
                          <a:solidFill>
                            <a:schemeClr val="bg1"/>
                          </a:solidFill>
                          <a:effectLst/>
                          <a:latin typeface="Arial" panose="020B0604020202020204" pitchFamily="34" charset="0"/>
                          <a:ea typeface="+mn-ea"/>
                          <a:cs typeface="Arial" panose="020B0604020202020204" pitchFamily="34" charset="0"/>
                          <a:sym typeface="Arial"/>
                          <a:hlinkClick r:id="rId4">
                            <a:extLst>
                              <a:ext uri="{A12FA001-AC4F-418D-AE19-62706E023703}">
                                <ahyp:hlinkClr xmlns:ahyp="http://schemas.microsoft.com/office/drawing/2018/hyperlinkcolor" val="tx"/>
                              </a:ext>
                            </a:extLst>
                          </a:hlinkClick>
                        </a:rPr>
                        <a:t>SectionList</a:t>
                      </a:r>
                      <a:endParaRPr lang="en-VN" sz="1800" dirty="0">
                        <a:solidFill>
                          <a:schemeClr val="bg1"/>
                        </a:solidFill>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790788030"/>
                  </a:ext>
                </a:extLst>
              </a:tr>
              <a:tr h="402167">
                <a:tc>
                  <a:txBody>
                    <a:bodyPr/>
                    <a:lstStyle/>
                    <a:p>
                      <a:r>
                        <a:rPr lang="en-US" sz="1800" dirty="0">
                          <a:latin typeface="Arial" panose="020B0604020202020204" pitchFamily="34" charset="0"/>
                          <a:cs typeface="Arial" panose="020B0604020202020204" pitchFamily="34" charset="0"/>
                        </a:rPr>
                        <a:t>Like FlatList, but for sectioned list.</a:t>
                      </a:r>
                      <a:endParaRPr lang="en-VN" sz="18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692838658"/>
                  </a:ext>
                </a:extLst>
              </a:tr>
            </a:tbl>
          </a:graphicData>
        </a:graphic>
      </p:graphicFrame>
    </p:spTree>
    <p:extLst>
      <p:ext uri="{BB962C8B-B14F-4D97-AF65-F5344CB8AC3E}">
        <p14:creationId xmlns:p14="http://schemas.microsoft.com/office/powerpoint/2010/main" val="1549007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2CD532F-9EBB-0942-8F04-5464DFCFBAD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14</a:t>
            </a:fld>
            <a:endParaRPr lang="ja-JP" altLang="en-US"/>
          </a:p>
        </p:txBody>
      </p:sp>
      <p:sp>
        <p:nvSpPr>
          <p:cNvPr id="4" name="TextBox 3">
            <a:extLst>
              <a:ext uri="{FF2B5EF4-FFF2-40B4-BE49-F238E27FC236}">
                <a16:creationId xmlns:a16="http://schemas.microsoft.com/office/drawing/2014/main" id="{369EE02F-D9E5-5342-9247-E39879861383}"/>
              </a:ext>
            </a:extLst>
          </p:cNvPr>
          <p:cNvSpPr txBox="1"/>
          <p:nvPr/>
        </p:nvSpPr>
        <p:spPr>
          <a:xfrm>
            <a:off x="774915" y="666427"/>
            <a:ext cx="5005953" cy="400110"/>
          </a:xfrm>
          <a:prstGeom prst="rect">
            <a:avLst/>
          </a:prstGeom>
          <a:noFill/>
        </p:spPr>
        <p:txBody>
          <a:bodyPr wrap="square" rtlCol="0">
            <a:spAutoFit/>
          </a:bodyPr>
          <a:lstStyle/>
          <a:p>
            <a:r>
              <a:rPr lang="en-VN" sz="2000" b="1" dirty="0"/>
              <a:t>FlatList</a:t>
            </a:r>
          </a:p>
        </p:txBody>
      </p:sp>
      <p:sp>
        <p:nvSpPr>
          <p:cNvPr id="6" name="TextBox 5">
            <a:extLst>
              <a:ext uri="{FF2B5EF4-FFF2-40B4-BE49-F238E27FC236}">
                <a16:creationId xmlns:a16="http://schemas.microsoft.com/office/drawing/2014/main" id="{D0AF816C-E7EA-6E41-B48C-10ADCE06772A}"/>
              </a:ext>
            </a:extLst>
          </p:cNvPr>
          <p:cNvSpPr txBox="1"/>
          <p:nvPr/>
        </p:nvSpPr>
        <p:spPr>
          <a:xfrm>
            <a:off x="667073" y="1339592"/>
            <a:ext cx="10686727" cy="5016758"/>
          </a:xfrm>
          <a:prstGeom prst="rect">
            <a:avLst/>
          </a:prstGeom>
          <a:noFill/>
        </p:spPr>
        <p:txBody>
          <a:bodyPr wrap="square" rtlCol="0">
            <a:spAutoFit/>
          </a:bodyPr>
          <a:lstStyle/>
          <a:p>
            <a:pPr fontAlgn="base">
              <a:spcBef>
                <a:spcPts val="600"/>
              </a:spcBef>
              <a:spcAft>
                <a:spcPts val="600"/>
              </a:spcAft>
            </a:pPr>
            <a:r>
              <a:rPr lang="en-US" sz="2000" dirty="0"/>
              <a:t>A performant interface for rendering basic, flat lists, supporting the most handy features:</a:t>
            </a:r>
          </a:p>
          <a:p>
            <a:pPr marL="342900" indent="-342900" fontAlgn="base">
              <a:spcBef>
                <a:spcPts val="600"/>
              </a:spcBef>
              <a:spcAft>
                <a:spcPts val="600"/>
              </a:spcAft>
              <a:buFont typeface="Arial" panose="020B0604020202020204" pitchFamily="34" charset="0"/>
              <a:buChar char="•"/>
            </a:pPr>
            <a:r>
              <a:rPr lang="en-US" sz="2000" dirty="0"/>
              <a:t>Fully cross-platform.</a:t>
            </a:r>
          </a:p>
          <a:p>
            <a:pPr marL="342900" indent="-342900" fontAlgn="base">
              <a:spcBef>
                <a:spcPts val="600"/>
              </a:spcBef>
              <a:spcAft>
                <a:spcPts val="600"/>
              </a:spcAft>
              <a:buFont typeface="Arial" panose="020B0604020202020204" pitchFamily="34" charset="0"/>
              <a:buChar char="•"/>
            </a:pPr>
            <a:r>
              <a:rPr lang="en-US" sz="2000" dirty="0"/>
              <a:t>Optional horizontal mode.</a:t>
            </a:r>
          </a:p>
          <a:p>
            <a:pPr marL="342900" indent="-342900" fontAlgn="base">
              <a:spcBef>
                <a:spcPts val="600"/>
              </a:spcBef>
              <a:spcAft>
                <a:spcPts val="600"/>
              </a:spcAft>
              <a:buFont typeface="Arial" panose="020B0604020202020204" pitchFamily="34" charset="0"/>
              <a:buChar char="•"/>
            </a:pPr>
            <a:r>
              <a:rPr lang="en-US" sz="2000" dirty="0"/>
              <a:t>Configurable viewability callbacks.</a:t>
            </a:r>
          </a:p>
          <a:p>
            <a:pPr marL="342900" indent="-342900" fontAlgn="base">
              <a:spcBef>
                <a:spcPts val="600"/>
              </a:spcBef>
              <a:spcAft>
                <a:spcPts val="600"/>
              </a:spcAft>
              <a:buFont typeface="Arial" panose="020B0604020202020204" pitchFamily="34" charset="0"/>
              <a:buChar char="•"/>
            </a:pPr>
            <a:r>
              <a:rPr lang="en-US" sz="2000" dirty="0"/>
              <a:t>Header support.</a:t>
            </a:r>
          </a:p>
          <a:p>
            <a:pPr marL="342900" indent="-342900" fontAlgn="base">
              <a:spcBef>
                <a:spcPts val="600"/>
              </a:spcBef>
              <a:spcAft>
                <a:spcPts val="600"/>
              </a:spcAft>
              <a:buFont typeface="Arial" panose="020B0604020202020204" pitchFamily="34" charset="0"/>
              <a:buChar char="•"/>
            </a:pPr>
            <a:r>
              <a:rPr lang="en-US" sz="2000" dirty="0"/>
              <a:t>Footer support.</a:t>
            </a:r>
          </a:p>
          <a:p>
            <a:pPr marL="342900" indent="-342900" fontAlgn="base">
              <a:spcBef>
                <a:spcPts val="600"/>
              </a:spcBef>
              <a:spcAft>
                <a:spcPts val="600"/>
              </a:spcAft>
              <a:buFont typeface="Arial" panose="020B0604020202020204" pitchFamily="34" charset="0"/>
              <a:buChar char="•"/>
            </a:pPr>
            <a:r>
              <a:rPr lang="en-US" sz="2000" dirty="0"/>
              <a:t>Separator support.</a:t>
            </a:r>
          </a:p>
          <a:p>
            <a:pPr marL="342900" indent="-342900" fontAlgn="base">
              <a:spcBef>
                <a:spcPts val="600"/>
              </a:spcBef>
              <a:spcAft>
                <a:spcPts val="600"/>
              </a:spcAft>
              <a:buFont typeface="Arial" panose="020B0604020202020204" pitchFamily="34" charset="0"/>
              <a:buChar char="•"/>
            </a:pPr>
            <a:r>
              <a:rPr lang="en-US" sz="2000" dirty="0"/>
              <a:t>Pull to Refresh.</a:t>
            </a:r>
          </a:p>
          <a:p>
            <a:pPr marL="342900" indent="-342900" fontAlgn="base">
              <a:spcBef>
                <a:spcPts val="600"/>
              </a:spcBef>
              <a:spcAft>
                <a:spcPts val="600"/>
              </a:spcAft>
              <a:buFont typeface="Arial" panose="020B0604020202020204" pitchFamily="34" charset="0"/>
              <a:buChar char="•"/>
            </a:pPr>
            <a:r>
              <a:rPr lang="en-US" sz="2000" dirty="0"/>
              <a:t>Scroll loading.</a:t>
            </a:r>
          </a:p>
          <a:p>
            <a:pPr marL="342900" indent="-342900" fontAlgn="base">
              <a:spcBef>
                <a:spcPts val="600"/>
              </a:spcBef>
              <a:spcAft>
                <a:spcPts val="600"/>
              </a:spcAft>
              <a:buFont typeface="Arial" panose="020B0604020202020204" pitchFamily="34" charset="0"/>
              <a:buChar char="•"/>
            </a:pPr>
            <a:r>
              <a:rPr lang="en-US" sz="2000" dirty="0" err="1"/>
              <a:t>ScrollToIndex</a:t>
            </a:r>
            <a:r>
              <a:rPr lang="en-US" sz="2000" dirty="0"/>
              <a:t> support.</a:t>
            </a:r>
          </a:p>
          <a:p>
            <a:pPr marL="342900" indent="-342900" fontAlgn="base">
              <a:spcBef>
                <a:spcPts val="600"/>
              </a:spcBef>
              <a:spcAft>
                <a:spcPts val="600"/>
              </a:spcAft>
              <a:buFont typeface="Arial" panose="020B0604020202020204" pitchFamily="34" charset="0"/>
              <a:buChar char="•"/>
            </a:pPr>
            <a:r>
              <a:rPr lang="en-US" sz="2000" dirty="0"/>
              <a:t>Multiple column support.</a:t>
            </a:r>
          </a:p>
        </p:txBody>
      </p:sp>
    </p:spTree>
    <p:extLst>
      <p:ext uri="{BB962C8B-B14F-4D97-AF65-F5344CB8AC3E}">
        <p14:creationId xmlns:p14="http://schemas.microsoft.com/office/powerpoint/2010/main" val="3863488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444275C-DC18-0442-97F4-86659FA9F3E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15</a:t>
            </a:fld>
            <a:endParaRPr lang="ja-JP" altLang="en-US"/>
          </a:p>
        </p:txBody>
      </p:sp>
      <p:sp>
        <p:nvSpPr>
          <p:cNvPr id="4" name="TextBox 3">
            <a:extLst>
              <a:ext uri="{FF2B5EF4-FFF2-40B4-BE49-F238E27FC236}">
                <a16:creationId xmlns:a16="http://schemas.microsoft.com/office/drawing/2014/main" id="{25857F5B-8B65-704B-B7D7-D04F5C9BAAB8}"/>
              </a:ext>
            </a:extLst>
          </p:cNvPr>
          <p:cNvSpPr txBox="1"/>
          <p:nvPr/>
        </p:nvSpPr>
        <p:spPr>
          <a:xfrm>
            <a:off x="449451" y="821410"/>
            <a:ext cx="5439905" cy="369332"/>
          </a:xfrm>
          <a:prstGeom prst="rect">
            <a:avLst/>
          </a:prstGeom>
          <a:noFill/>
        </p:spPr>
        <p:txBody>
          <a:bodyPr wrap="square" rtlCol="0">
            <a:spAutoFit/>
          </a:bodyPr>
          <a:lstStyle/>
          <a:p>
            <a:r>
              <a:rPr lang="en-VN" sz="1800" b="1" u="sng" dirty="0"/>
              <a:t>Basic Example</a:t>
            </a:r>
          </a:p>
        </p:txBody>
      </p:sp>
      <p:sp>
        <p:nvSpPr>
          <p:cNvPr id="5" name="Rectangle 4">
            <a:extLst>
              <a:ext uri="{FF2B5EF4-FFF2-40B4-BE49-F238E27FC236}">
                <a16:creationId xmlns:a16="http://schemas.microsoft.com/office/drawing/2014/main" id="{6CCB048D-0F1F-6245-BD93-70B95E4F5086}"/>
              </a:ext>
            </a:extLst>
          </p:cNvPr>
          <p:cNvSpPr/>
          <p:nvPr/>
        </p:nvSpPr>
        <p:spPr>
          <a:xfrm>
            <a:off x="1110712" y="1634545"/>
            <a:ext cx="6096000" cy="4721805"/>
          </a:xfrm>
          <a:prstGeom prst="rect">
            <a:avLst/>
          </a:prstGeom>
          <a:solidFill>
            <a:schemeClr val="bg1">
              <a:lumMod val="95000"/>
            </a:schemeClr>
          </a:solidFill>
        </p:spPr>
        <p:txBody>
          <a:bodyPr>
            <a:spAutoFit/>
          </a:bodyPr>
          <a:lstStyle/>
          <a:p>
            <a:pPr>
              <a:lnSpc>
                <a:spcPts val="18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41A6D9"/>
                </a:solidFill>
                <a:latin typeface="var(--font-monospace)"/>
                <a:ea typeface="Times New Roman" panose="02020603050405020304" pitchFamily="18" charset="0"/>
                <a:cs typeface="Times New Roman" panose="02020603050405020304" pitchFamily="18" charset="0"/>
              </a:rPr>
              <a:t>SafeAreaView</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FlatList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StyleSheet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'react-native'</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Constants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'expo-constants'</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DATA</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id: </a:t>
            </a:r>
            <a:r>
              <a:rPr lang="en-VN" sz="1800" dirty="0">
                <a:solidFill>
                  <a:srgbClr val="86B300"/>
                </a:solidFill>
                <a:latin typeface="var(--font-monospace)"/>
                <a:ea typeface="Times New Roman" panose="02020603050405020304" pitchFamily="18" charset="0"/>
                <a:cs typeface="Times New Roman" panose="02020603050405020304" pitchFamily="18" charset="0"/>
              </a:rPr>
              <a:t>'bd7acbea-c1b1-46c2-aed5-3ad53abb28ba'</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title: </a:t>
            </a:r>
            <a:r>
              <a:rPr lang="en-VN" sz="1800" dirty="0">
                <a:solidFill>
                  <a:srgbClr val="86B300"/>
                </a:solidFill>
                <a:latin typeface="var(--font-monospace)"/>
                <a:ea typeface="Times New Roman" panose="02020603050405020304" pitchFamily="18" charset="0"/>
                <a:cs typeface="Times New Roman" panose="02020603050405020304" pitchFamily="18" charset="0"/>
              </a:rPr>
              <a:t>'First Item'</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id: </a:t>
            </a:r>
            <a:r>
              <a:rPr lang="en-VN" sz="1800" dirty="0">
                <a:solidFill>
                  <a:srgbClr val="86B300"/>
                </a:solidFill>
                <a:latin typeface="var(--font-monospace)"/>
                <a:ea typeface="Times New Roman" panose="02020603050405020304" pitchFamily="18" charset="0"/>
                <a:cs typeface="Times New Roman" panose="02020603050405020304" pitchFamily="18" charset="0"/>
              </a:rPr>
              <a:t>'3ac68afc-c605-48d3-a4f8-fbd91aa97f63'</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title: </a:t>
            </a:r>
            <a:r>
              <a:rPr lang="en-VN" sz="1800" dirty="0">
                <a:solidFill>
                  <a:srgbClr val="86B300"/>
                </a:solidFill>
                <a:latin typeface="var(--font-monospace)"/>
                <a:ea typeface="Times New Roman" panose="02020603050405020304" pitchFamily="18" charset="0"/>
                <a:cs typeface="Times New Roman" panose="02020603050405020304" pitchFamily="18" charset="0"/>
              </a:rPr>
              <a:t>'Second Item'</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id: </a:t>
            </a:r>
            <a:r>
              <a:rPr lang="en-VN" sz="1800" dirty="0">
                <a:solidFill>
                  <a:srgbClr val="86B300"/>
                </a:solidFill>
                <a:latin typeface="var(--font-monospace)"/>
                <a:ea typeface="Times New Roman" panose="02020603050405020304" pitchFamily="18" charset="0"/>
                <a:cs typeface="Times New Roman" panose="02020603050405020304" pitchFamily="18" charset="0"/>
              </a:rPr>
              <a:t>'58694a0f-3da1-471f-bd96-145571e29d72'</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title: </a:t>
            </a:r>
            <a:r>
              <a:rPr lang="en-VN" sz="1800" dirty="0">
                <a:solidFill>
                  <a:srgbClr val="86B300"/>
                </a:solidFill>
                <a:latin typeface="var(--font-monospace)"/>
                <a:ea typeface="Times New Roman" panose="02020603050405020304" pitchFamily="18" charset="0"/>
                <a:cs typeface="Times New Roman" panose="02020603050405020304" pitchFamily="18" charset="0"/>
              </a:rPr>
              <a:t>'Third Item'</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8241174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93BF93-792E-AF40-95A7-6F3A1BD8BC7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16</a:t>
            </a:fld>
            <a:endParaRPr lang="ja-JP" altLang="en-US"/>
          </a:p>
        </p:txBody>
      </p:sp>
      <p:sp>
        <p:nvSpPr>
          <p:cNvPr id="3" name="Rectangle 2">
            <a:extLst>
              <a:ext uri="{FF2B5EF4-FFF2-40B4-BE49-F238E27FC236}">
                <a16:creationId xmlns:a16="http://schemas.microsoft.com/office/drawing/2014/main" id="{13FC9BE5-3883-EA4A-B428-A074F0052266}"/>
              </a:ext>
            </a:extLst>
          </p:cNvPr>
          <p:cNvSpPr/>
          <p:nvPr/>
        </p:nvSpPr>
        <p:spPr>
          <a:xfrm>
            <a:off x="1079715" y="1068097"/>
            <a:ext cx="6096000" cy="4721805"/>
          </a:xfrm>
          <a:prstGeom prst="rect">
            <a:avLst/>
          </a:prstGeom>
          <a:solidFill>
            <a:schemeClr val="bg1">
              <a:lumMod val="95000"/>
            </a:schemeClr>
          </a:solidFill>
        </p:spPr>
        <p:txBody>
          <a:bodyPr>
            <a:spAutoFit/>
          </a:bodyPr>
          <a:lstStyle/>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function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Item</a:t>
            </a:r>
            <a:r>
              <a:rPr lang="en-VN" sz="1800" dirty="0">
                <a:solidFill>
                  <a:srgbClr val="5C6773"/>
                </a:solidFill>
                <a:latin typeface="var(--font-monospace)"/>
                <a:ea typeface="Times New Roman" panose="02020603050405020304" pitchFamily="18" charset="0"/>
                <a:cs typeface="Times New Roman" panose="02020603050405020304" pitchFamily="18" charset="0"/>
              </a:rPr>
              <a:t>({ title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return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style={styles.item}&gt;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style={styles.title}&gt;{title}&lt;/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export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default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function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App</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return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SafeAreaView</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style={styles.container}&gt;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FlatList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data={</a:t>
            </a:r>
            <a:r>
              <a:rPr lang="en-VN" sz="1800" dirty="0">
                <a:solidFill>
                  <a:srgbClr val="41A6D9"/>
                </a:solidFill>
                <a:latin typeface="var(--font-monospace)"/>
                <a:ea typeface="Times New Roman" panose="02020603050405020304" pitchFamily="18" charset="0"/>
                <a:cs typeface="Times New Roman" panose="02020603050405020304" pitchFamily="18" charset="0"/>
              </a:rPr>
              <a:t>DATA</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renderItem={({ item }) =&gt; &lt;</a:t>
            </a:r>
            <a:r>
              <a:rPr lang="en-VN" sz="1800" dirty="0">
                <a:solidFill>
                  <a:srgbClr val="41A6D9"/>
                </a:solidFill>
                <a:latin typeface="var(--font-monospace)"/>
                <a:ea typeface="Times New Roman" panose="02020603050405020304" pitchFamily="18" charset="0"/>
                <a:cs typeface="Times New Roman" panose="02020603050405020304" pitchFamily="18" charset="0"/>
              </a:rPr>
              <a:t>Item</a:t>
            </a:r>
            <a:r>
              <a:rPr lang="en-VN" sz="1800" dirty="0">
                <a:solidFill>
                  <a:srgbClr val="5C6773"/>
                </a:solidFill>
                <a:latin typeface="var(--font-monospace)"/>
                <a:ea typeface="Times New Roman" panose="02020603050405020304" pitchFamily="18" charset="0"/>
                <a:cs typeface="Times New Roman" panose="02020603050405020304" pitchFamily="18" charset="0"/>
              </a:rPr>
              <a:t> title={item.title}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keyExtractor={item =&gt; item.id}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SafeAreaView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Tree>
    <p:extLst>
      <p:ext uri="{BB962C8B-B14F-4D97-AF65-F5344CB8AC3E}">
        <p14:creationId xmlns:p14="http://schemas.microsoft.com/office/powerpoint/2010/main" val="27702501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6674599-202E-1A41-B051-A70FD182C7A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17</a:t>
            </a:fld>
            <a:endParaRPr lang="ja-JP" altLang="en-US"/>
          </a:p>
        </p:txBody>
      </p:sp>
      <p:sp>
        <p:nvSpPr>
          <p:cNvPr id="3" name="Rectangle 2">
            <a:extLst>
              <a:ext uri="{FF2B5EF4-FFF2-40B4-BE49-F238E27FC236}">
                <a16:creationId xmlns:a16="http://schemas.microsoft.com/office/drawing/2014/main" id="{D51400AE-D3D3-E549-B6F5-37AD40624443}"/>
              </a:ext>
            </a:extLst>
          </p:cNvPr>
          <p:cNvSpPr/>
          <p:nvPr/>
        </p:nvSpPr>
        <p:spPr>
          <a:xfrm>
            <a:off x="526942" y="1816880"/>
            <a:ext cx="4494509" cy="3747180"/>
          </a:xfrm>
          <a:prstGeom prst="rect">
            <a:avLst/>
          </a:prstGeom>
          <a:solidFill>
            <a:schemeClr val="bg1">
              <a:lumMod val="95000"/>
            </a:schemeClr>
          </a:solidFill>
        </p:spPr>
        <p:txBody>
          <a:bodyPr wrap="square">
            <a:spAutoFit/>
          </a:bodyPr>
          <a:lstStyle/>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 = </a:t>
            </a:r>
            <a:r>
              <a:rPr lang="en-VN" sz="1800" dirty="0">
                <a:solidFill>
                  <a:srgbClr val="41A6D9"/>
                </a:solidFill>
                <a:latin typeface="var(--font-monospace)"/>
                <a:ea typeface="Times New Roman" panose="02020603050405020304" pitchFamily="18" charset="0"/>
                <a:cs typeface="Times New Roman" panose="02020603050405020304" pitchFamily="18" charset="0"/>
              </a:rPr>
              <a:t>StyleSheet</a:t>
            </a:r>
            <a:r>
              <a:rPr lang="en-VN" sz="1800" dirty="0">
                <a:solidFill>
                  <a:srgbClr val="5C6773"/>
                </a:solidFill>
                <a:latin typeface="var(--font-monospace)"/>
                <a:ea typeface="Times New Roman" panose="02020603050405020304" pitchFamily="18" charset="0"/>
                <a:cs typeface="Times New Roman" panose="02020603050405020304" pitchFamily="18" charset="0"/>
              </a:rPr>
              <a:t>.create({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container: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flex: </a:t>
            </a:r>
            <a:r>
              <a:rPr lang="en-VN" sz="1800" dirty="0">
                <a:solidFill>
                  <a:srgbClr val="F08C36"/>
                </a:solidFill>
                <a:latin typeface="var(--font-monospace)"/>
                <a:ea typeface="Times New Roman" panose="02020603050405020304" pitchFamily="18" charset="0"/>
                <a:cs typeface="Times New Roman" panose="02020603050405020304" pitchFamily="18" charset="0"/>
              </a:rPr>
              <a:t>1</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marginTop: </a:t>
            </a:r>
            <a:r>
              <a:rPr lang="en-VN" sz="1800" dirty="0">
                <a:solidFill>
                  <a:srgbClr val="41A6D9"/>
                </a:solidFill>
                <a:latin typeface="var(--font-monospace)"/>
                <a:ea typeface="Times New Roman" panose="02020603050405020304" pitchFamily="18" charset="0"/>
                <a:cs typeface="Times New Roman" panose="02020603050405020304" pitchFamily="18" charset="0"/>
              </a:rPr>
              <a:t>Constants</a:t>
            </a:r>
            <a:r>
              <a:rPr lang="en-VN" sz="1800" dirty="0">
                <a:solidFill>
                  <a:srgbClr val="5C6773"/>
                </a:solidFill>
                <a:latin typeface="var(--font-monospace)"/>
                <a:ea typeface="Times New Roman" panose="02020603050405020304" pitchFamily="18" charset="0"/>
                <a:cs typeface="Times New Roman" panose="02020603050405020304" pitchFamily="18" charset="0"/>
              </a:rPr>
              <a:t>.statusBarHeight,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item: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backgroundColor: </a:t>
            </a:r>
            <a:r>
              <a:rPr lang="en-VN" sz="1800" dirty="0">
                <a:solidFill>
                  <a:srgbClr val="86B300"/>
                </a:solidFill>
                <a:latin typeface="var(--font-monospace)"/>
                <a:ea typeface="Times New Roman" panose="02020603050405020304" pitchFamily="18" charset="0"/>
                <a:cs typeface="Times New Roman" panose="02020603050405020304" pitchFamily="18" charset="0"/>
              </a:rPr>
              <a:t>'#f9c2ff'</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padding: </a:t>
            </a:r>
            <a:r>
              <a:rPr lang="en-VN" sz="1800" dirty="0">
                <a:solidFill>
                  <a:srgbClr val="F08C36"/>
                </a:solidFill>
                <a:latin typeface="var(--font-monospace)"/>
                <a:ea typeface="Times New Roman" panose="02020603050405020304" pitchFamily="18" charset="0"/>
                <a:cs typeface="Times New Roman" panose="02020603050405020304" pitchFamily="18" charset="0"/>
              </a:rPr>
              <a:t>20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marginVertical: </a:t>
            </a:r>
            <a:r>
              <a:rPr lang="en-VN" sz="1800" dirty="0">
                <a:solidFill>
                  <a:srgbClr val="F08C36"/>
                </a:solidFill>
                <a:latin typeface="var(--font-monospace)"/>
                <a:ea typeface="Times New Roman" panose="02020603050405020304" pitchFamily="18" charset="0"/>
                <a:cs typeface="Times New Roman" panose="02020603050405020304" pitchFamily="18" charset="0"/>
              </a:rPr>
              <a:t>8</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marginHorizontal: </a:t>
            </a:r>
            <a:r>
              <a:rPr lang="en-VN" sz="1800" dirty="0">
                <a:solidFill>
                  <a:srgbClr val="F08C36"/>
                </a:solidFill>
                <a:latin typeface="var(--font-monospace)"/>
                <a:ea typeface="Times New Roman" panose="02020603050405020304" pitchFamily="18" charset="0"/>
                <a:cs typeface="Times New Roman" panose="02020603050405020304" pitchFamily="18" charset="0"/>
              </a:rPr>
              <a:t>16</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title: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fontSize: </a:t>
            </a:r>
            <a:r>
              <a:rPr lang="en-VN" sz="1800" dirty="0">
                <a:solidFill>
                  <a:srgbClr val="F08C36"/>
                </a:solidFill>
                <a:latin typeface="var(--font-monospace)"/>
                <a:ea typeface="Times New Roman" panose="02020603050405020304" pitchFamily="18" charset="0"/>
                <a:cs typeface="Times New Roman" panose="02020603050405020304" pitchFamily="18" charset="0"/>
              </a:rPr>
              <a:t>32</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pic>
        <p:nvPicPr>
          <p:cNvPr id="5" name="Picture 4">
            <a:extLst>
              <a:ext uri="{FF2B5EF4-FFF2-40B4-BE49-F238E27FC236}">
                <a16:creationId xmlns:a16="http://schemas.microsoft.com/office/drawing/2014/main" id="{56BDD604-AA39-B843-80EF-2049E5F6F9AA}"/>
              </a:ext>
            </a:extLst>
          </p:cNvPr>
          <p:cNvPicPr>
            <a:picLocks noChangeAspect="1"/>
          </p:cNvPicPr>
          <p:nvPr/>
        </p:nvPicPr>
        <p:blipFill>
          <a:blip r:embed="rId2"/>
          <a:stretch>
            <a:fillRect/>
          </a:stretch>
        </p:blipFill>
        <p:spPr>
          <a:xfrm>
            <a:off x="6096000" y="1080456"/>
            <a:ext cx="2982995" cy="5275894"/>
          </a:xfrm>
          <a:prstGeom prst="rect">
            <a:avLst/>
          </a:prstGeom>
          <a:ln>
            <a:solidFill>
              <a:schemeClr val="accent1"/>
            </a:solidFill>
          </a:ln>
        </p:spPr>
      </p:pic>
    </p:spTree>
    <p:extLst>
      <p:ext uri="{BB962C8B-B14F-4D97-AF65-F5344CB8AC3E}">
        <p14:creationId xmlns:p14="http://schemas.microsoft.com/office/powerpoint/2010/main" val="35757097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5A75B3-02E2-BC45-8421-C854147A77C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18</a:t>
            </a:fld>
            <a:endParaRPr lang="ja-JP" altLang="en-US"/>
          </a:p>
        </p:txBody>
      </p:sp>
      <p:sp>
        <p:nvSpPr>
          <p:cNvPr id="3" name="TextBox 2">
            <a:extLst>
              <a:ext uri="{FF2B5EF4-FFF2-40B4-BE49-F238E27FC236}">
                <a16:creationId xmlns:a16="http://schemas.microsoft.com/office/drawing/2014/main" id="{C830F8E2-0914-A143-8B66-6AE804335258}"/>
              </a:ext>
            </a:extLst>
          </p:cNvPr>
          <p:cNvSpPr txBox="1"/>
          <p:nvPr/>
        </p:nvSpPr>
        <p:spPr>
          <a:xfrm>
            <a:off x="836908" y="1224366"/>
            <a:ext cx="10516891" cy="4016484"/>
          </a:xfrm>
          <a:prstGeom prst="rect">
            <a:avLst/>
          </a:prstGeom>
          <a:noFill/>
        </p:spPr>
        <p:txBody>
          <a:bodyPr wrap="square" rtlCol="0">
            <a:spAutoFit/>
          </a:bodyPr>
          <a:lstStyle/>
          <a:p>
            <a:pPr fontAlgn="base">
              <a:spcBef>
                <a:spcPts val="600"/>
              </a:spcBef>
              <a:spcAft>
                <a:spcPts val="600"/>
              </a:spcAft>
            </a:pPr>
            <a:r>
              <a:rPr lang="en-US" sz="2000" dirty="0"/>
              <a:t>To render multiple columns, use the </a:t>
            </a:r>
            <a:r>
              <a:rPr lang="en-US" sz="2000" dirty="0">
                <a:highlight>
                  <a:srgbClr val="C0C0C0"/>
                </a:highlight>
                <a:hlinkClick r:id="rId2"/>
              </a:rPr>
              <a:t>numColumns</a:t>
            </a:r>
            <a:r>
              <a:rPr lang="en-US" sz="2000" dirty="0"/>
              <a:t> prop. Using this approach instead of a </a:t>
            </a:r>
            <a:r>
              <a:rPr lang="en-US" sz="2000" dirty="0" err="1">
                <a:highlight>
                  <a:srgbClr val="C0C0C0"/>
                </a:highlight>
              </a:rPr>
              <a:t>flexWrap</a:t>
            </a:r>
            <a:r>
              <a:rPr lang="en-US" sz="2000" dirty="0"/>
              <a:t> layout can prevent conflicts with the item height logic.</a:t>
            </a:r>
          </a:p>
          <a:p>
            <a:pPr fontAlgn="base">
              <a:spcBef>
                <a:spcPts val="600"/>
              </a:spcBef>
              <a:spcAft>
                <a:spcPts val="600"/>
              </a:spcAft>
            </a:pPr>
            <a:r>
              <a:rPr lang="en-US" sz="2000" dirty="0"/>
              <a:t>More complex, multi-select example demonstrating `` usage for perf optimization and avoiding bugs.</a:t>
            </a:r>
          </a:p>
          <a:p>
            <a:pPr marL="342900" indent="-342900" fontAlgn="base">
              <a:spcBef>
                <a:spcPts val="600"/>
              </a:spcBef>
              <a:spcAft>
                <a:spcPts val="600"/>
              </a:spcAft>
              <a:buFont typeface="Arial" panose="020B0604020202020204" pitchFamily="34" charset="0"/>
              <a:buChar char="•"/>
            </a:pPr>
            <a:r>
              <a:rPr lang="en-US" sz="2000" dirty="0"/>
              <a:t>By passing </a:t>
            </a:r>
            <a:r>
              <a:rPr lang="en-US" sz="2000" dirty="0" err="1">
                <a:highlight>
                  <a:srgbClr val="C0C0C0"/>
                </a:highlight>
              </a:rPr>
              <a:t>extraData</a:t>
            </a:r>
            <a:r>
              <a:rPr lang="en-US" sz="2000" dirty="0">
                <a:highlight>
                  <a:srgbClr val="C0C0C0"/>
                </a:highlight>
              </a:rPr>
              <a:t>={selected}</a:t>
            </a:r>
            <a:r>
              <a:rPr lang="en-US" sz="2000" dirty="0"/>
              <a:t> to </a:t>
            </a:r>
            <a:r>
              <a:rPr lang="en-US" sz="2000" dirty="0">
                <a:highlight>
                  <a:srgbClr val="C0C0C0"/>
                </a:highlight>
              </a:rPr>
              <a:t>FlatList</a:t>
            </a:r>
            <a:r>
              <a:rPr lang="en-US" sz="2000" dirty="0"/>
              <a:t> we make sure </a:t>
            </a:r>
            <a:r>
              <a:rPr lang="en-US" sz="2000" dirty="0">
                <a:highlight>
                  <a:srgbClr val="C0C0C0"/>
                </a:highlight>
              </a:rPr>
              <a:t>FlatList</a:t>
            </a:r>
            <a:r>
              <a:rPr lang="en-US" sz="2000" dirty="0"/>
              <a:t> itself will re-render when the state changes. Without setting this prop, </a:t>
            </a:r>
            <a:r>
              <a:rPr lang="en-US" sz="2000" dirty="0">
                <a:highlight>
                  <a:srgbClr val="C0C0C0"/>
                </a:highlight>
              </a:rPr>
              <a:t>FlatList</a:t>
            </a:r>
            <a:r>
              <a:rPr lang="en-US" sz="2000" dirty="0"/>
              <a:t> would not know it needs to re-render any items because it is a </a:t>
            </a:r>
            <a:r>
              <a:rPr lang="en-US" sz="2000" dirty="0" err="1">
                <a:highlight>
                  <a:srgbClr val="C0C0C0"/>
                </a:highlight>
              </a:rPr>
              <a:t>PureComponent</a:t>
            </a:r>
            <a:r>
              <a:rPr lang="en-US" sz="2000" dirty="0"/>
              <a:t> and the prop comparison will not show any changes.</a:t>
            </a:r>
          </a:p>
          <a:p>
            <a:pPr marL="342900" indent="-342900" fontAlgn="base">
              <a:spcBef>
                <a:spcPts val="600"/>
              </a:spcBef>
              <a:spcAft>
                <a:spcPts val="600"/>
              </a:spcAft>
              <a:buFont typeface="Arial" panose="020B0604020202020204" pitchFamily="34" charset="0"/>
              <a:buChar char="•"/>
            </a:pPr>
            <a:r>
              <a:rPr lang="en-US" sz="2000" dirty="0" err="1">
                <a:highlight>
                  <a:srgbClr val="C0C0C0"/>
                </a:highlight>
              </a:rPr>
              <a:t>keyExtractor</a:t>
            </a:r>
            <a:r>
              <a:rPr lang="en-US" sz="2000" dirty="0"/>
              <a:t> tells the list to use the ids for the react keys instead of the default key property.</a:t>
            </a:r>
          </a:p>
          <a:p>
            <a:endParaRPr lang="en-VN" sz="2000" dirty="0"/>
          </a:p>
        </p:txBody>
      </p:sp>
    </p:spTree>
    <p:extLst>
      <p:ext uri="{BB962C8B-B14F-4D97-AF65-F5344CB8AC3E}">
        <p14:creationId xmlns:p14="http://schemas.microsoft.com/office/powerpoint/2010/main" val="34880444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3E5CFDB-3021-8B45-B78A-7A0423206EB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19</a:t>
            </a:fld>
            <a:endParaRPr lang="ja-JP" altLang="en-US"/>
          </a:p>
        </p:txBody>
      </p:sp>
      <p:sp>
        <p:nvSpPr>
          <p:cNvPr id="3" name="Rectangle 2">
            <a:extLst>
              <a:ext uri="{FF2B5EF4-FFF2-40B4-BE49-F238E27FC236}">
                <a16:creationId xmlns:a16="http://schemas.microsoft.com/office/drawing/2014/main" id="{252C0A0F-11AE-FB49-9421-C0F6016B1641}"/>
              </a:ext>
            </a:extLst>
          </p:cNvPr>
          <p:cNvSpPr/>
          <p:nvPr/>
        </p:nvSpPr>
        <p:spPr>
          <a:xfrm>
            <a:off x="533401" y="598824"/>
            <a:ext cx="5061487" cy="5940088"/>
          </a:xfrm>
          <a:prstGeom prst="rect">
            <a:avLst/>
          </a:prstGeom>
          <a:solidFill>
            <a:schemeClr val="bg1">
              <a:lumMod val="95000"/>
            </a:schemeClr>
          </a:solidFill>
        </p:spPr>
        <p:txBody>
          <a:bodyPr wrap="square">
            <a:spAutoFit/>
          </a:bodyPr>
          <a:lstStyle/>
          <a:p>
            <a:pPr>
              <a:lnSpc>
                <a:spcPts val="18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SafeAreaView</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TouchableOpacity</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FlatList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StyleSheet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'react-native'</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Constants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'expo-constants'</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DATA</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id: </a:t>
            </a:r>
            <a:r>
              <a:rPr lang="en-VN" sz="1800" dirty="0">
                <a:solidFill>
                  <a:srgbClr val="86B300"/>
                </a:solidFill>
                <a:latin typeface="var(--font-monospace)"/>
                <a:ea typeface="Times New Roman" panose="02020603050405020304" pitchFamily="18" charset="0"/>
                <a:cs typeface="Times New Roman" panose="02020603050405020304" pitchFamily="18" charset="0"/>
              </a:rPr>
              <a:t>'bd7acbea-c1b1-46c2-aed5-3ad53abb28ba'</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title: </a:t>
            </a:r>
            <a:r>
              <a:rPr lang="en-VN" sz="1800" dirty="0">
                <a:solidFill>
                  <a:srgbClr val="86B300"/>
                </a:solidFill>
                <a:latin typeface="var(--font-monospace)"/>
                <a:ea typeface="Times New Roman" panose="02020603050405020304" pitchFamily="18" charset="0"/>
                <a:cs typeface="Times New Roman" panose="02020603050405020304" pitchFamily="18" charset="0"/>
              </a:rPr>
              <a:t>'First Item'</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id: </a:t>
            </a:r>
            <a:r>
              <a:rPr lang="en-VN" sz="1800" dirty="0">
                <a:solidFill>
                  <a:srgbClr val="86B300"/>
                </a:solidFill>
                <a:latin typeface="var(--font-monospace)"/>
                <a:ea typeface="Times New Roman" panose="02020603050405020304" pitchFamily="18" charset="0"/>
                <a:cs typeface="Times New Roman" panose="02020603050405020304" pitchFamily="18" charset="0"/>
              </a:rPr>
              <a:t>'3ac68afc-c605-48d3-a4f8-fbd91aa97f63'</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title: </a:t>
            </a:r>
            <a:r>
              <a:rPr lang="en-VN" sz="1800" dirty="0">
                <a:solidFill>
                  <a:srgbClr val="86B300"/>
                </a:solidFill>
                <a:latin typeface="var(--font-monospace)"/>
                <a:ea typeface="Times New Roman" panose="02020603050405020304" pitchFamily="18" charset="0"/>
                <a:cs typeface="Times New Roman" panose="02020603050405020304" pitchFamily="18" charset="0"/>
              </a:rPr>
              <a:t>'Second Item'</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id: </a:t>
            </a:r>
            <a:r>
              <a:rPr lang="en-VN" sz="1800" dirty="0">
                <a:solidFill>
                  <a:srgbClr val="86B300"/>
                </a:solidFill>
                <a:latin typeface="var(--font-monospace)"/>
                <a:ea typeface="Times New Roman" panose="02020603050405020304" pitchFamily="18" charset="0"/>
                <a:cs typeface="Times New Roman" panose="02020603050405020304" pitchFamily="18" charset="0"/>
              </a:rPr>
              <a:t>'58694a0f-3da1-471f-bd96-145571e29d72'</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title: </a:t>
            </a:r>
            <a:r>
              <a:rPr lang="en-VN" sz="1800" dirty="0">
                <a:solidFill>
                  <a:srgbClr val="86B300"/>
                </a:solidFill>
                <a:latin typeface="var(--font-monospace)"/>
                <a:ea typeface="Times New Roman" panose="02020603050405020304" pitchFamily="18" charset="0"/>
                <a:cs typeface="Times New Roman" panose="02020603050405020304" pitchFamily="18" charset="0"/>
              </a:rPr>
              <a:t>'Third Item'</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4" name="Rectangle 3">
            <a:extLst>
              <a:ext uri="{FF2B5EF4-FFF2-40B4-BE49-F238E27FC236}">
                <a16:creationId xmlns:a16="http://schemas.microsoft.com/office/drawing/2014/main" id="{ADE816DA-53F1-5942-A199-C0161871AC15}"/>
              </a:ext>
            </a:extLst>
          </p:cNvPr>
          <p:cNvSpPr/>
          <p:nvPr/>
        </p:nvSpPr>
        <p:spPr>
          <a:xfrm>
            <a:off x="6096000" y="2197893"/>
            <a:ext cx="5372746" cy="3503523"/>
          </a:xfrm>
          <a:prstGeom prst="rect">
            <a:avLst/>
          </a:prstGeom>
          <a:solidFill>
            <a:schemeClr val="bg1">
              <a:lumMod val="95000"/>
            </a:schemeClr>
          </a:solidFill>
        </p:spPr>
        <p:txBody>
          <a:bodyPr wrap="square">
            <a:spAutoFit/>
          </a:bodyPr>
          <a:lstStyle/>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function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Item</a:t>
            </a:r>
            <a:r>
              <a:rPr lang="en-VN" sz="1800" dirty="0">
                <a:solidFill>
                  <a:srgbClr val="5C6773"/>
                </a:solidFill>
                <a:latin typeface="var(--font-monospace)"/>
                <a:ea typeface="Times New Roman" panose="02020603050405020304" pitchFamily="18" charset="0"/>
                <a:cs typeface="Times New Roman" panose="02020603050405020304" pitchFamily="18" charset="0"/>
              </a:rPr>
              <a:t>({ id, title, selected, onSelect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return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TouchableOpacity</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onPress={() =&gt; onSelect(id)}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style={[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styles.item,</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 backgroundColor: selected ? </a:t>
            </a:r>
            <a:r>
              <a:rPr lang="en-VN" sz="1800" dirty="0">
                <a:solidFill>
                  <a:srgbClr val="86B300"/>
                </a:solidFill>
                <a:latin typeface="var(--font-monospace)"/>
                <a:ea typeface="Times New Roman" panose="02020603050405020304" pitchFamily="18" charset="0"/>
                <a:cs typeface="Times New Roman" panose="02020603050405020304" pitchFamily="18" charset="0"/>
              </a:rPr>
              <a:t>'#6e3b6e'</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86B300"/>
                </a:solidFill>
                <a:latin typeface="var(--font-monospace)"/>
                <a:ea typeface="Times New Roman" panose="02020603050405020304" pitchFamily="18" charset="0"/>
                <a:cs typeface="Times New Roman" panose="02020603050405020304" pitchFamily="18" charset="0"/>
              </a:rPr>
              <a:t>'#f9c2ff'</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style={styles.title}&gt;{title}&lt;/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TouchableOpacity</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Tree>
    <p:extLst>
      <p:ext uri="{BB962C8B-B14F-4D97-AF65-F5344CB8AC3E}">
        <p14:creationId xmlns:p14="http://schemas.microsoft.com/office/powerpoint/2010/main" val="38989360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EAAD1CD-1F11-8E45-9B04-7AFCE71B9E6C}"/>
              </a:ext>
            </a:extLst>
          </p:cNvPr>
          <p:cNvSpPr>
            <a:spLocks noGrp="1"/>
          </p:cNvSpPr>
          <p:nvPr>
            <p:ph type="title"/>
          </p:nvPr>
        </p:nvSpPr>
        <p:spPr/>
        <p:txBody>
          <a:bodyPr/>
          <a:lstStyle/>
          <a:p>
            <a:r>
              <a:rPr lang="en-VN" dirty="0"/>
              <a:t>Components &amp; APIs</a:t>
            </a:r>
          </a:p>
        </p:txBody>
      </p:sp>
      <p:sp>
        <p:nvSpPr>
          <p:cNvPr id="6" name="Text Placeholder 5">
            <a:extLst>
              <a:ext uri="{FF2B5EF4-FFF2-40B4-BE49-F238E27FC236}">
                <a16:creationId xmlns:a16="http://schemas.microsoft.com/office/drawing/2014/main" id="{BCCB292C-B581-364E-964F-F7895DB377A7}"/>
              </a:ext>
            </a:extLst>
          </p:cNvPr>
          <p:cNvSpPr>
            <a:spLocks noGrp="1"/>
          </p:cNvSpPr>
          <p:nvPr>
            <p:ph type="body" idx="1"/>
          </p:nvPr>
        </p:nvSpPr>
        <p:spPr/>
        <p:txBody>
          <a:bodyPr/>
          <a:lstStyle/>
          <a:p>
            <a:r>
              <a:rPr lang="en-VN" dirty="0">
                <a:solidFill>
                  <a:schemeClr val="tx1"/>
                </a:solidFill>
              </a:rPr>
              <a:t>Basic Components</a:t>
            </a:r>
          </a:p>
          <a:p>
            <a:r>
              <a:rPr lang="en-VN" dirty="0">
                <a:solidFill>
                  <a:schemeClr val="accent2"/>
                </a:solidFill>
              </a:rPr>
              <a:t>User Interface</a:t>
            </a:r>
          </a:p>
          <a:p>
            <a:r>
              <a:rPr lang="en-VN" dirty="0">
                <a:solidFill>
                  <a:schemeClr val="accent2"/>
                </a:solidFill>
              </a:rPr>
              <a:t>List Views</a:t>
            </a:r>
          </a:p>
          <a:p>
            <a:r>
              <a:rPr lang="en-VN" dirty="0"/>
              <a:t>iOS Components and APIs</a:t>
            </a:r>
          </a:p>
          <a:p>
            <a:r>
              <a:rPr lang="en-VN" dirty="0"/>
              <a:t>Android Components and APIs</a:t>
            </a:r>
          </a:p>
          <a:p>
            <a:r>
              <a:rPr lang="en-VN" dirty="0"/>
              <a:t>Others</a:t>
            </a:r>
          </a:p>
        </p:txBody>
      </p:sp>
      <p:sp>
        <p:nvSpPr>
          <p:cNvPr id="4" name="Slide Number Placeholder 3">
            <a:extLst>
              <a:ext uri="{FF2B5EF4-FFF2-40B4-BE49-F238E27FC236}">
                <a16:creationId xmlns:a16="http://schemas.microsoft.com/office/drawing/2014/main" id="{9DA731F1-9B9C-334C-97F4-9E20673CE502}"/>
              </a:ext>
            </a:extLst>
          </p:cNvPr>
          <p:cNvSpPr>
            <a:spLocks noGrp="1"/>
          </p:cNvSpPr>
          <p:nvPr>
            <p:ph type="sldNum" idx="12"/>
          </p:nvPr>
        </p:nvSpPr>
        <p:spPr/>
        <p:txBody>
          <a:bodyPr/>
          <a:lstStyle/>
          <a:p>
            <a:fld id="{00000000-1234-1234-1234-123412341234}" type="slidenum">
              <a:rPr lang="en-US" altLang="ja-JP" smtClean="0"/>
              <a:pPr/>
              <a:t>2</a:t>
            </a:fld>
            <a:endParaRPr lang="ja-JP" altLang="en-US"/>
          </a:p>
        </p:txBody>
      </p:sp>
      <p:pic>
        <p:nvPicPr>
          <p:cNvPr id="8" name="Picture 7">
            <a:extLst>
              <a:ext uri="{FF2B5EF4-FFF2-40B4-BE49-F238E27FC236}">
                <a16:creationId xmlns:a16="http://schemas.microsoft.com/office/drawing/2014/main" id="{82967606-359D-764A-943D-2CF567A5C8F3}"/>
              </a:ext>
            </a:extLst>
          </p:cNvPr>
          <p:cNvPicPr>
            <a:picLocks noChangeAspect="1"/>
          </p:cNvPicPr>
          <p:nvPr/>
        </p:nvPicPr>
        <p:blipFill>
          <a:blip r:embed="rId2"/>
          <a:stretch>
            <a:fillRect/>
          </a:stretch>
        </p:blipFill>
        <p:spPr>
          <a:xfrm>
            <a:off x="6108596" y="1624012"/>
            <a:ext cx="4678223" cy="4412792"/>
          </a:xfrm>
          <a:prstGeom prst="rect">
            <a:avLst/>
          </a:prstGeom>
        </p:spPr>
      </p:pic>
    </p:spTree>
    <p:extLst>
      <p:ext uri="{BB962C8B-B14F-4D97-AF65-F5344CB8AC3E}">
        <p14:creationId xmlns:p14="http://schemas.microsoft.com/office/powerpoint/2010/main" val="4186993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882EE7-6F26-2440-BCCF-325B8D0746E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20</a:t>
            </a:fld>
            <a:endParaRPr lang="ja-JP" altLang="en-US"/>
          </a:p>
        </p:txBody>
      </p:sp>
      <p:sp>
        <p:nvSpPr>
          <p:cNvPr id="3" name="Rectangle 2">
            <a:extLst>
              <a:ext uri="{FF2B5EF4-FFF2-40B4-BE49-F238E27FC236}">
                <a16:creationId xmlns:a16="http://schemas.microsoft.com/office/drawing/2014/main" id="{DFF2FDDC-8FBC-4E44-8709-78C1C4072FBF}"/>
              </a:ext>
            </a:extLst>
          </p:cNvPr>
          <p:cNvSpPr/>
          <p:nvPr/>
        </p:nvSpPr>
        <p:spPr>
          <a:xfrm>
            <a:off x="1095214" y="198564"/>
            <a:ext cx="6096000" cy="6460871"/>
          </a:xfrm>
          <a:prstGeom prst="rect">
            <a:avLst/>
          </a:prstGeom>
          <a:solidFill>
            <a:schemeClr val="bg1">
              <a:lumMod val="95000"/>
            </a:schemeClr>
          </a:solidFill>
        </p:spPr>
        <p:txBody>
          <a:bodyPr>
            <a:spAutoFit/>
          </a:bodyPr>
          <a:lstStyle/>
          <a:p>
            <a:pPr>
              <a:lnSpc>
                <a:spcPts val="15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export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default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function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App</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[selected, setSelected] = </a:t>
            </a:r>
            <a:r>
              <a:rPr lang="en-VN" sz="1800" dirty="0">
                <a:solidFill>
                  <a:srgbClr val="41A6D9"/>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.useState(</a:t>
            </a:r>
            <a:r>
              <a:rPr lang="en-VN" sz="1800" dirty="0">
                <a:solidFill>
                  <a:srgbClr val="F2590C"/>
                </a:solidFill>
                <a:latin typeface="var(--font-monospace)"/>
                <a:ea typeface="Times New Roman" panose="02020603050405020304" pitchFamily="18" charset="0"/>
                <a:cs typeface="Times New Roman" panose="02020603050405020304" pitchFamily="18" charset="0"/>
              </a:rPr>
              <a:t>new</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Map</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onSelect = </a:t>
            </a:r>
            <a:r>
              <a:rPr lang="en-VN" sz="1800" dirty="0">
                <a:solidFill>
                  <a:srgbClr val="41A6D9"/>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.useCallback(</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id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newSelected = </a:t>
            </a:r>
            <a:r>
              <a:rPr lang="en-VN" sz="1800" dirty="0">
                <a:solidFill>
                  <a:srgbClr val="F2590C"/>
                </a:solidFill>
                <a:latin typeface="var(--font-monospace)"/>
                <a:ea typeface="Times New Roman" panose="02020603050405020304" pitchFamily="18" charset="0"/>
                <a:cs typeface="Times New Roman" panose="02020603050405020304" pitchFamily="18" charset="0"/>
              </a:rPr>
              <a:t>new</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Map</a:t>
            </a:r>
            <a:r>
              <a:rPr lang="en-VN" sz="1800" dirty="0">
                <a:solidFill>
                  <a:srgbClr val="5C6773"/>
                </a:solidFill>
                <a:latin typeface="var(--font-monospace)"/>
                <a:ea typeface="Times New Roman" panose="02020603050405020304" pitchFamily="18" charset="0"/>
                <a:cs typeface="Times New Roman" panose="02020603050405020304" pitchFamily="18" charset="0"/>
              </a:rPr>
              <a:t>(selected);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newSelected.</a:t>
            </a:r>
            <a:r>
              <a:rPr lang="en-VN" sz="1800" dirty="0">
                <a:solidFill>
                  <a:srgbClr val="F2590C"/>
                </a:solidFill>
                <a:latin typeface="var(--font-monospace)"/>
                <a:ea typeface="Times New Roman" panose="02020603050405020304" pitchFamily="18" charset="0"/>
                <a:cs typeface="Times New Roman" panose="02020603050405020304" pitchFamily="18" charset="0"/>
              </a:rPr>
              <a:t>set</a:t>
            </a:r>
            <a:r>
              <a:rPr lang="en-VN" sz="1800" dirty="0">
                <a:solidFill>
                  <a:srgbClr val="5C6773"/>
                </a:solidFill>
                <a:latin typeface="var(--font-monospace)"/>
                <a:ea typeface="Times New Roman" panose="02020603050405020304" pitchFamily="18" charset="0"/>
                <a:cs typeface="Times New Roman" panose="02020603050405020304" pitchFamily="18" charset="0"/>
              </a:rPr>
              <a:t>(id, !selected.</a:t>
            </a:r>
            <a:r>
              <a:rPr lang="en-VN" sz="1800" dirty="0">
                <a:solidFill>
                  <a:srgbClr val="F2590C"/>
                </a:solidFill>
                <a:latin typeface="var(--font-monospace)"/>
                <a:ea typeface="Times New Roman" panose="02020603050405020304" pitchFamily="18" charset="0"/>
                <a:cs typeface="Times New Roman" panose="02020603050405020304" pitchFamily="18" charset="0"/>
              </a:rPr>
              <a:t>get</a:t>
            </a:r>
            <a:r>
              <a:rPr lang="en-VN" sz="1800" dirty="0">
                <a:solidFill>
                  <a:srgbClr val="5C6773"/>
                </a:solidFill>
                <a:latin typeface="var(--font-monospace)"/>
                <a:ea typeface="Times New Roman" panose="02020603050405020304" pitchFamily="18" charset="0"/>
                <a:cs typeface="Times New Roman" panose="02020603050405020304" pitchFamily="18" charset="0"/>
              </a:rPr>
              <a:t>(id));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setSelected(newSelected);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[selected],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return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SafeAreaView</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style={styles.container}&gt;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FlatList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data={</a:t>
            </a:r>
            <a:r>
              <a:rPr lang="en-VN" sz="1800" dirty="0">
                <a:solidFill>
                  <a:srgbClr val="41A6D9"/>
                </a:solidFill>
                <a:latin typeface="var(--font-monospace)"/>
                <a:ea typeface="Times New Roman" panose="02020603050405020304" pitchFamily="18" charset="0"/>
                <a:cs typeface="Times New Roman" panose="02020603050405020304" pitchFamily="18" charset="0"/>
              </a:rPr>
              <a:t>DATA</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renderItem={({ item })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Item</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id={item.id}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title={item.title}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selected={!!selected.</a:t>
            </a:r>
            <a:r>
              <a:rPr lang="en-VN" sz="1800" dirty="0">
                <a:solidFill>
                  <a:srgbClr val="F2590C"/>
                </a:solidFill>
                <a:latin typeface="var(--font-monospace)"/>
                <a:ea typeface="Times New Roman" panose="02020603050405020304" pitchFamily="18" charset="0"/>
                <a:cs typeface="Times New Roman" panose="02020603050405020304" pitchFamily="18" charset="0"/>
              </a:rPr>
              <a:t>get</a:t>
            </a:r>
            <a:r>
              <a:rPr lang="en-VN" sz="1800" dirty="0">
                <a:solidFill>
                  <a:srgbClr val="5C6773"/>
                </a:solidFill>
                <a:latin typeface="var(--font-monospace)"/>
                <a:ea typeface="Times New Roman" panose="02020603050405020304" pitchFamily="18" charset="0"/>
                <a:cs typeface="Times New Roman" panose="02020603050405020304" pitchFamily="18" charset="0"/>
              </a:rPr>
              <a:t>(item.id)}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onSelect={onSelect}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keyExtractor={item =&gt; item.id}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extraData={selected}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SafeAreaView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Tree>
    <p:extLst>
      <p:ext uri="{BB962C8B-B14F-4D97-AF65-F5344CB8AC3E}">
        <p14:creationId xmlns:p14="http://schemas.microsoft.com/office/powerpoint/2010/main" val="33805705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EA5DBF5-F9F0-7F40-BC71-13217904B1F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21</a:t>
            </a:fld>
            <a:endParaRPr lang="ja-JP" altLang="en-US"/>
          </a:p>
        </p:txBody>
      </p:sp>
      <p:sp>
        <p:nvSpPr>
          <p:cNvPr id="3" name="Rectangle 2">
            <a:extLst>
              <a:ext uri="{FF2B5EF4-FFF2-40B4-BE49-F238E27FC236}">
                <a16:creationId xmlns:a16="http://schemas.microsoft.com/office/drawing/2014/main" id="{32EA03FD-BB6B-894B-99A4-5C31E881D5DB}"/>
              </a:ext>
            </a:extLst>
          </p:cNvPr>
          <p:cNvSpPr/>
          <p:nvPr/>
        </p:nvSpPr>
        <p:spPr>
          <a:xfrm>
            <a:off x="878237" y="1522413"/>
            <a:ext cx="3709261" cy="3990836"/>
          </a:xfrm>
          <a:prstGeom prst="rect">
            <a:avLst/>
          </a:prstGeom>
        </p:spPr>
        <p:txBody>
          <a:bodyPr wrap="square">
            <a:spAutoFit/>
          </a:bodyPr>
          <a:lstStyle/>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 = </a:t>
            </a:r>
            <a:r>
              <a:rPr lang="en-VN" sz="1800" dirty="0">
                <a:solidFill>
                  <a:srgbClr val="41A6D9"/>
                </a:solidFill>
                <a:latin typeface="var(--font-monospace)"/>
                <a:ea typeface="Times New Roman" panose="02020603050405020304" pitchFamily="18" charset="0"/>
                <a:cs typeface="Times New Roman" panose="02020603050405020304" pitchFamily="18" charset="0"/>
              </a:rPr>
              <a:t>StyleSheet</a:t>
            </a:r>
            <a:r>
              <a:rPr lang="en-VN" sz="1800" dirty="0">
                <a:solidFill>
                  <a:srgbClr val="5C6773"/>
                </a:solidFill>
                <a:latin typeface="var(--font-monospace)"/>
                <a:ea typeface="Times New Roman" panose="02020603050405020304" pitchFamily="18" charset="0"/>
                <a:cs typeface="Times New Roman" panose="02020603050405020304" pitchFamily="18" charset="0"/>
              </a:rPr>
              <a:t>.create({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container: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flex: </a:t>
            </a:r>
            <a:r>
              <a:rPr lang="en-VN" sz="1800" dirty="0">
                <a:solidFill>
                  <a:srgbClr val="F08C36"/>
                </a:solidFill>
                <a:latin typeface="var(--font-monospace)"/>
                <a:ea typeface="Times New Roman" panose="02020603050405020304" pitchFamily="18" charset="0"/>
                <a:cs typeface="Times New Roman" panose="02020603050405020304" pitchFamily="18" charset="0"/>
              </a:rPr>
              <a:t>1</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marginTop: </a:t>
            </a:r>
            <a:r>
              <a:rPr lang="en-VN" sz="1800" dirty="0">
                <a:solidFill>
                  <a:srgbClr val="41A6D9"/>
                </a:solidFill>
                <a:latin typeface="var(--font-monospace)"/>
                <a:ea typeface="Times New Roman" panose="02020603050405020304" pitchFamily="18" charset="0"/>
                <a:cs typeface="Times New Roman" panose="02020603050405020304" pitchFamily="18" charset="0"/>
              </a:rPr>
              <a:t>Constants</a:t>
            </a:r>
            <a:r>
              <a:rPr lang="en-VN" sz="1800" dirty="0">
                <a:solidFill>
                  <a:srgbClr val="5C6773"/>
                </a:solidFill>
                <a:latin typeface="var(--font-monospace)"/>
                <a:ea typeface="Times New Roman" panose="02020603050405020304" pitchFamily="18" charset="0"/>
                <a:cs typeface="Times New Roman" panose="02020603050405020304" pitchFamily="18" charset="0"/>
              </a:rPr>
              <a:t>.statusBarHeight,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item: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backgroundColor: </a:t>
            </a:r>
            <a:r>
              <a:rPr lang="en-VN" sz="1800" dirty="0">
                <a:solidFill>
                  <a:srgbClr val="86B300"/>
                </a:solidFill>
                <a:latin typeface="var(--font-monospace)"/>
                <a:ea typeface="Times New Roman" panose="02020603050405020304" pitchFamily="18" charset="0"/>
                <a:cs typeface="Times New Roman" panose="02020603050405020304" pitchFamily="18" charset="0"/>
              </a:rPr>
              <a:t>'#f9c2ff'</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padding: </a:t>
            </a:r>
            <a:r>
              <a:rPr lang="en-VN" sz="1800" dirty="0">
                <a:solidFill>
                  <a:srgbClr val="F08C36"/>
                </a:solidFill>
                <a:latin typeface="var(--font-monospace)"/>
                <a:ea typeface="Times New Roman" panose="02020603050405020304" pitchFamily="18" charset="0"/>
                <a:cs typeface="Times New Roman" panose="02020603050405020304" pitchFamily="18" charset="0"/>
              </a:rPr>
              <a:t>20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marginVertical: </a:t>
            </a:r>
            <a:r>
              <a:rPr lang="en-VN" sz="1800" dirty="0">
                <a:solidFill>
                  <a:srgbClr val="F08C36"/>
                </a:solidFill>
                <a:latin typeface="var(--font-monospace)"/>
                <a:ea typeface="Times New Roman" panose="02020603050405020304" pitchFamily="18" charset="0"/>
                <a:cs typeface="Times New Roman" panose="02020603050405020304" pitchFamily="18" charset="0"/>
              </a:rPr>
              <a:t>8</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marginHorizontal: </a:t>
            </a:r>
            <a:r>
              <a:rPr lang="en-VN" sz="1800" dirty="0">
                <a:solidFill>
                  <a:srgbClr val="F08C36"/>
                </a:solidFill>
                <a:latin typeface="var(--font-monospace)"/>
                <a:ea typeface="Times New Roman" panose="02020603050405020304" pitchFamily="18" charset="0"/>
                <a:cs typeface="Times New Roman" panose="02020603050405020304" pitchFamily="18" charset="0"/>
              </a:rPr>
              <a:t>16</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title: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fontSize: </a:t>
            </a:r>
            <a:r>
              <a:rPr lang="en-VN" sz="1800" dirty="0">
                <a:solidFill>
                  <a:srgbClr val="F08C36"/>
                </a:solidFill>
                <a:latin typeface="var(--font-monospace)"/>
                <a:ea typeface="Times New Roman" panose="02020603050405020304" pitchFamily="18" charset="0"/>
                <a:cs typeface="Times New Roman" panose="02020603050405020304" pitchFamily="18" charset="0"/>
              </a:rPr>
              <a:t>32</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pic>
        <p:nvPicPr>
          <p:cNvPr id="5" name="Picture 4">
            <a:extLst>
              <a:ext uri="{FF2B5EF4-FFF2-40B4-BE49-F238E27FC236}">
                <a16:creationId xmlns:a16="http://schemas.microsoft.com/office/drawing/2014/main" id="{B6ABDFCE-DEA8-8A41-9EA1-652EE5DE0750}"/>
              </a:ext>
            </a:extLst>
          </p:cNvPr>
          <p:cNvPicPr>
            <a:picLocks noChangeAspect="1"/>
          </p:cNvPicPr>
          <p:nvPr/>
        </p:nvPicPr>
        <p:blipFill>
          <a:blip r:embed="rId2"/>
          <a:stretch>
            <a:fillRect/>
          </a:stretch>
        </p:blipFill>
        <p:spPr>
          <a:xfrm>
            <a:off x="5402451" y="897817"/>
            <a:ext cx="3208149" cy="5641095"/>
          </a:xfrm>
          <a:prstGeom prst="rect">
            <a:avLst/>
          </a:prstGeom>
          <a:ln>
            <a:solidFill>
              <a:schemeClr val="accent1"/>
            </a:solidFill>
          </a:ln>
        </p:spPr>
      </p:pic>
    </p:spTree>
    <p:extLst>
      <p:ext uri="{BB962C8B-B14F-4D97-AF65-F5344CB8AC3E}">
        <p14:creationId xmlns:p14="http://schemas.microsoft.com/office/powerpoint/2010/main" val="37009533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C0F13F4-172A-1740-82CF-2CB34E9DB0E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22</a:t>
            </a:fld>
            <a:endParaRPr lang="ja-JP" altLang="en-US"/>
          </a:p>
        </p:txBody>
      </p:sp>
      <p:sp>
        <p:nvSpPr>
          <p:cNvPr id="3" name="TextBox 2">
            <a:extLst>
              <a:ext uri="{FF2B5EF4-FFF2-40B4-BE49-F238E27FC236}">
                <a16:creationId xmlns:a16="http://schemas.microsoft.com/office/drawing/2014/main" id="{32E76FC7-52EF-FE47-9A56-D42710D22C47}"/>
              </a:ext>
            </a:extLst>
          </p:cNvPr>
          <p:cNvSpPr txBox="1"/>
          <p:nvPr/>
        </p:nvSpPr>
        <p:spPr>
          <a:xfrm>
            <a:off x="588936" y="1074509"/>
            <a:ext cx="10656376" cy="5401479"/>
          </a:xfrm>
          <a:prstGeom prst="rect">
            <a:avLst/>
          </a:prstGeom>
          <a:noFill/>
        </p:spPr>
        <p:txBody>
          <a:bodyPr wrap="square" rtlCol="0">
            <a:spAutoFit/>
          </a:bodyPr>
          <a:lstStyle/>
          <a:p>
            <a:pPr fontAlgn="base">
              <a:spcBef>
                <a:spcPts val="600"/>
              </a:spcBef>
              <a:spcAft>
                <a:spcPts val="600"/>
              </a:spcAft>
            </a:pPr>
            <a:r>
              <a:rPr lang="en-US" sz="2000" dirty="0"/>
              <a:t>This is a convenience wrapper around </a:t>
            </a:r>
            <a:r>
              <a:rPr lang="en-US" sz="2000" dirty="0">
                <a:hlinkClick r:id="rId3"/>
              </a:rPr>
              <a:t>&lt;VirtualizedList&gt;</a:t>
            </a:r>
            <a:r>
              <a:rPr lang="en-US" sz="2000" dirty="0"/>
              <a:t>, and thus inherits its props (as well as those of </a:t>
            </a:r>
            <a:r>
              <a:rPr lang="en-US" sz="2000" dirty="0">
                <a:hlinkClick r:id="rId4"/>
              </a:rPr>
              <a:t>&lt;ScrollView&gt;</a:t>
            </a:r>
            <a:r>
              <a:rPr lang="en-US" sz="2000" dirty="0"/>
              <a:t>) that aren't explicitly listed here, along with the following caveats:</a:t>
            </a:r>
          </a:p>
          <a:p>
            <a:pPr marL="342900" indent="-342900" fontAlgn="base">
              <a:spcBef>
                <a:spcPts val="600"/>
              </a:spcBef>
              <a:spcAft>
                <a:spcPts val="600"/>
              </a:spcAft>
              <a:buFont typeface="Arial" panose="020B0604020202020204" pitchFamily="34" charset="0"/>
              <a:buChar char="•"/>
            </a:pPr>
            <a:r>
              <a:rPr lang="en-US" sz="2000" dirty="0"/>
              <a:t>Internal state is not preserved when content scrolls out of the render window. Make sure all your data is captured in the item data or external stores like Flux, Redux, or Relay.</a:t>
            </a:r>
          </a:p>
          <a:p>
            <a:pPr marL="342900" indent="-342900" fontAlgn="base">
              <a:spcBef>
                <a:spcPts val="600"/>
              </a:spcBef>
              <a:spcAft>
                <a:spcPts val="600"/>
              </a:spcAft>
              <a:buFont typeface="Arial" panose="020B0604020202020204" pitchFamily="34" charset="0"/>
              <a:buChar char="•"/>
            </a:pPr>
            <a:r>
              <a:rPr lang="en-US" sz="2000" dirty="0"/>
              <a:t>This is a </a:t>
            </a:r>
            <a:r>
              <a:rPr lang="en-US" sz="2000" dirty="0" err="1">
                <a:highlight>
                  <a:srgbClr val="C0C0C0"/>
                </a:highlight>
              </a:rPr>
              <a:t>PureComponent</a:t>
            </a:r>
            <a:r>
              <a:rPr lang="en-US" sz="2000" dirty="0"/>
              <a:t> which means that it will not re-render if </a:t>
            </a:r>
            <a:r>
              <a:rPr lang="en-US" sz="2000" dirty="0">
                <a:highlight>
                  <a:srgbClr val="C0C0C0"/>
                </a:highlight>
              </a:rPr>
              <a:t>props</a:t>
            </a:r>
            <a:r>
              <a:rPr lang="en-US" sz="2000" dirty="0"/>
              <a:t> remain shallow-equal. Make sure that everything your </a:t>
            </a:r>
            <a:r>
              <a:rPr lang="en-US" sz="2000" dirty="0" err="1">
                <a:highlight>
                  <a:srgbClr val="C0C0C0"/>
                </a:highlight>
              </a:rPr>
              <a:t>renderItem</a:t>
            </a:r>
            <a:r>
              <a:rPr lang="en-US" sz="2000" dirty="0"/>
              <a:t> function depends on is passed as a prop (e.g. </a:t>
            </a:r>
            <a:r>
              <a:rPr lang="en-US" sz="2000" dirty="0" err="1">
                <a:highlight>
                  <a:srgbClr val="C0C0C0"/>
                </a:highlight>
              </a:rPr>
              <a:t>extraData</a:t>
            </a:r>
            <a:r>
              <a:rPr lang="en-US" sz="2000" dirty="0"/>
              <a:t>) that is not </a:t>
            </a:r>
            <a:r>
              <a:rPr lang="en-US" sz="2000" dirty="0">
                <a:highlight>
                  <a:srgbClr val="C0C0C0"/>
                </a:highlight>
              </a:rPr>
              <a:t>===</a:t>
            </a:r>
            <a:r>
              <a:rPr lang="en-US" sz="2000" dirty="0"/>
              <a:t> after updates, otherwise your UI may not update on changes. This includes the </a:t>
            </a:r>
            <a:r>
              <a:rPr lang="en-US" sz="2000" dirty="0">
                <a:highlight>
                  <a:srgbClr val="C0C0C0"/>
                </a:highlight>
              </a:rPr>
              <a:t>data</a:t>
            </a:r>
            <a:r>
              <a:rPr lang="en-US" sz="2000" dirty="0"/>
              <a:t> prop and parent component state.</a:t>
            </a:r>
          </a:p>
          <a:p>
            <a:pPr marL="342900" indent="-342900" fontAlgn="base">
              <a:spcBef>
                <a:spcPts val="600"/>
              </a:spcBef>
              <a:spcAft>
                <a:spcPts val="600"/>
              </a:spcAft>
              <a:buFont typeface="Arial" panose="020B0604020202020204" pitchFamily="34" charset="0"/>
              <a:buChar char="•"/>
            </a:pPr>
            <a:r>
              <a:rPr lang="en-US" sz="2000" dirty="0"/>
              <a:t>In order to constrain memory and enable smooth scrolling, content is rendered asynchronously offscreen. This means it's possible to scroll faster than the fill rate and momentarily see blank content. This is a tradeoff that can be adjusted to suit the needs of each application, and we are working on improving it behind the scenes.</a:t>
            </a:r>
          </a:p>
          <a:p>
            <a:pPr marL="342900" indent="-342900" fontAlgn="base">
              <a:spcBef>
                <a:spcPts val="600"/>
              </a:spcBef>
              <a:spcAft>
                <a:spcPts val="600"/>
              </a:spcAft>
              <a:buFont typeface="Arial" panose="020B0604020202020204" pitchFamily="34" charset="0"/>
              <a:buChar char="•"/>
            </a:pPr>
            <a:r>
              <a:rPr lang="en-US" sz="2000" dirty="0"/>
              <a:t>By default, the list looks for a key prop on each item and uses that for the React key. Alternatively, you can provide a custom </a:t>
            </a:r>
            <a:r>
              <a:rPr lang="en-US" sz="2000" dirty="0" err="1"/>
              <a:t>keyExtractor</a:t>
            </a:r>
            <a:r>
              <a:rPr lang="en-US" sz="2000" dirty="0"/>
              <a:t> prop.</a:t>
            </a:r>
          </a:p>
          <a:p>
            <a:endParaRPr lang="en-VN" sz="2000" dirty="0"/>
          </a:p>
        </p:txBody>
      </p:sp>
    </p:spTree>
    <p:extLst>
      <p:ext uri="{BB962C8B-B14F-4D97-AF65-F5344CB8AC3E}">
        <p14:creationId xmlns:p14="http://schemas.microsoft.com/office/powerpoint/2010/main" val="20096443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2CD532F-9EBB-0942-8F04-5464DFCFBAD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23</a:t>
            </a:fld>
            <a:endParaRPr lang="ja-JP" altLang="en-US"/>
          </a:p>
        </p:txBody>
      </p:sp>
      <p:sp>
        <p:nvSpPr>
          <p:cNvPr id="4" name="TextBox 3">
            <a:extLst>
              <a:ext uri="{FF2B5EF4-FFF2-40B4-BE49-F238E27FC236}">
                <a16:creationId xmlns:a16="http://schemas.microsoft.com/office/drawing/2014/main" id="{369EE02F-D9E5-5342-9247-E39879861383}"/>
              </a:ext>
            </a:extLst>
          </p:cNvPr>
          <p:cNvSpPr txBox="1"/>
          <p:nvPr/>
        </p:nvSpPr>
        <p:spPr>
          <a:xfrm>
            <a:off x="774915" y="666427"/>
            <a:ext cx="5005953" cy="400110"/>
          </a:xfrm>
          <a:prstGeom prst="rect">
            <a:avLst/>
          </a:prstGeom>
          <a:noFill/>
        </p:spPr>
        <p:txBody>
          <a:bodyPr wrap="square" rtlCol="0">
            <a:spAutoFit/>
          </a:bodyPr>
          <a:lstStyle/>
          <a:p>
            <a:r>
              <a:rPr lang="en-VN" sz="2000" b="1" dirty="0"/>
              <a:t>SectionList</a:t>
            </a:r>
          </a:p>
        </p:txBody>
      </p:sp>
      <p:sp>
        <p:nvSpPr>
          <p:cNvPr id="6" name="TextBox 5">
            <a:extLst>
              <a:ext uri="{FF2B5EF4-FFF2-40B4-BE49-F238E27FC236}">
                <a16:creationId xmlns:a16="http://schemas.microsoft.com/office/drawing/2014/main" id="{D0AF816C-E7EA-6E41-B48C-10ADCE06772A}"/>
              </a:ext>
            </a:extLst>
          </p:cNvPr>
          <p:cNvSpPr txBox="1"/>
          <p:nvPr/>
        </p:nvSpPr>
        <p:spPr>
          <a:xfrm>
            <a:off x="667073" y="1339592"/>
            <a:ext cx="10686727" cy="5016758"/>
          </a:xfrm>
          <a:prstGeom prst="rect">
            <a:avLst/>
          </a:prstGeom>
          <a:noFill/>
        </p:spPr>
        <p:txBody>
          <a:bodyPr wrap="square" rtlCol="0">
            <a:spAutoFit/>
          </a:bodyPr>
          <a:lstStyle/>
          <a:p>
            <a:pPr fontAlgn="base">
              <a:spcBef>
                <a:spcPts val="600"/>
              </a:spcBef>
              <a:spcAft>
                <a:spcPts val="600"/>
              </a:spcAft>
            </a:pPr>
            <a:r>
              <a:rPr lang="en-US" sz="2000" dirty="0"/>
              <a:t>A performant interface for rendering sectioned lists, supporting the most handy features:</a:t>
            </a:r>
          </a:p>
          <a:p>
            <a:pPr marL="342900" lvl="1" indent="-342900" fontAlgn="base">
              <a:spcBef>
                <a:spcPts val="600"/>
              </a:spcBef>
              <a:spcAft>
                <a:spcPts val="600"/>
              </a:spcAft>
              <a:buFont typeface="Arial" panose="020B0604020202020204" pitchFamily="34" charset="0"/>
              <a:buChar char="•"/>
            </a:pPr>
            <a:r>
              <a:rPr lang="en-US" sz="2000" dirty="0"/>
              <a:t>Fully cross-platform.</a:t>
            </a:r>
          </a:p>
          <a:p>
            <a:pPr marL="342900" lvl="1" indent="-342900" fontAlgn="base">
              <a:spcBef>
                <a:spcPts val="600"/>
              </a:spcBef>
              <a:spcAft>
                <a:spcPts val="600"/>
              </a:spcAft>
              <a:buFont typeface="Arial" panose="020B0604020202020204" pitchFamily="34" charset="0"/>
              <a:buChar char="•"/>
            </a:pPr>
            <a:r>
              <a:rPr lang="en-US" sz="2000" dirty="0"/>
              <a:t>Configurable viewability callbacks.</a:t>
            </a:r>
          </a:p>
          <a:p>
            <a:pPr marL="342900" lvl="1" indent="-342900" fontAlgn="base">
              <a:spcBef>
                <a:spcPts val="600"/>
              </a:spcBef>
              <a:spcAft>
                <a:spcPts val="600"/>
              </a:spcAft>
              <a:buFont typeface="Arial" panose="020B0604020202020204" pitchFamily="34" charset="0"/>
              <a:buChar char="•"/>
            </a:pPr>
            <a:r>
              <a:rPr lang="en-US" sz="2000" dirty="0"/>
              <a:t>List header support.</a:t>
            </a:r>
          </a:p>
          <a:p>
            <a:pPr marL="342900" lvl="1" indent="-342900" fontAlgn="base">
              <a:spcBef>
                <a:spcPts val="600"/>
              </a:spcBef>
              <a:spcAft>
                <a:spcPts val="600"/>
              </a:spcAft>
              <a:buFont typeface="Arial" panose="020B0604020202020204" pitchFamily="34" charset="0"/>
              <a:buChar char="•"/>
            </a:pPr>
            <a:r>
              <a:rPr lang="en-US" sz="2000" dirty="0"/>
              <a:t>List footer support.</a:t>
            </a:r>
          </a:p>
          <a:p>
            <a:pPr marL="342900" lvl="1" indent="-342900" fontAlgn="base">
              <a:spcBef>
                <a:spcPts val="600"/>
              </a:spcBef>
              <a:spcAft>
                <a:spcPts val="600"/>
              </a:spcAft>
              <a:buFont typeface="Arial" panose="020B0604020202020204" pitchFamily="34" charset="0"/>
              <a:buChar char="•"/>
            </a:pPr>
            <a:r>
              <a:rPr lang="en-US" sz="2000" dirty="0"/>
              <a:t>Item separator support.</a:t>
            </a:r>
          </a:p>
          <a:p>
            <a:pPr marL="342900" lvl="1" indent="-342900" fontAlgn="base">
              <a:spcBef>
                <a:spcPts val="600"/>
              </a:spcBef>
              <a:spcAft>
                <a:spcPts val="600"/>
              </a:spcAft>
              <a:buFont typeface="Arial" panose="020B0604020202020204" pitchFamily="34" charset="0"/>
              <a:buChar char="•"/>
            </a:pPr>
            <a:r>
              <a:rPr lang="en-US" sz="2000" dirty="0"/>
              <a:t>Section header support.</a:t>
            </a:r>
          </a:p>
          <a:p>
            <a:pPr marL="342900" lvl="1" indent="-342900" fontAlgn="base">
              <a:spcBef>
                <a:spcPts val="600"/>
              </a:spcBef>
              <a:spcAft>
                <a:spcPts val="600"/>
              </a:spcAft>
              <a:buFont typeface="Arial" panose="020B0604020202020204" pitchFamily="34" charset="0"/>
              <a:buChar char="•"/>
            </a:pPr>
            <a:r>
              <a:rPr lang="en-US" sz="2000" dirty="0"/>
              <a:t>Section separator support.</a:t>
            </a:r>
          </a:p>
          <a:p>
            <a:pPr marL="342900" lvl="1" indent="-342900" fontAlgn="base">
              <a:spcBef>
                <a:spcPts val="600"/>
              </a:spcBef>
              <a:spcAft>
                <a:spcPts val="600"/>
              </a:spcAft>
              <a:buFont typeface="Arial" panose="020B0604020202020204" pitchFamily="34" charset="0"/>
              <a:buChar char="•"/>
            </a:pPr>
            <a:r>
              <a:rPr lang="en-US" sz="2000" dirty="0"/>
              <a:t>Heterogeneous data and item rendering support.</a:t>
            </a:r>
          </a:p>
          <a:p>
            <a:pPr marL="342900" lvl="1" indent="-342900" fontAlgn="base">
              <a:spcBef>
                <a:spcPts val="600"/>
              </a:spcBef>
              <a:spcAft>
                <a:spcPts val="600"/>
              </a:spcAft>
              <a:buFont typeface="Arial" panose="020B0604020202020204" pitchFamily="34" charset="0"/>
              <a:buChar char="•"/>
            </a:pPr>
            <a:r>
              <a:rPr lang="en-US" sz="2000" dirty="0"/>
              <a:t>Pull to Refresh.</a:t>
            </a:r>
          </a:p>
          <a:p>
            <a:pPr marL="342900" lvl="1" indent="-342900" fontAlgn="base">
              <a:spcBef>
                <a:spcPts val="600"/>
              </a:spcBef>
              <a:spcAft>
                <a:spcPts val="600"/>
              </a:spcAft>
              <a:buFont typeface="Arial" panose="020B0604020202020204" pitchFamily="34" charset="0"/>
              <a:buChar char="•"/>
            </a:pPr>
            <a:r>
              <a:rPr lang="en-US" sz="2000" dirty="0"/>
              <a:t>Scroll loading.</a:t>
            </a:r>
          </a:p>
        </p:txBody>
      </p:sp>
    </p:spTree>
    <p:extLst>
      <p:ext uri="{BB962C8B-B14F-4D97-AF65-F5344CB8AC3E}">
        <p14:creationId xmlns:p14="http://schemas.microsoft.com/office/powerpoint/2010/main" val="32712779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21AAC6E-C2AF-CE4A-B01A-F4EF4335099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24</a:t>
            </a:fld>
            <a:endParaRPr lang="ja-JP" altLang="en-US"/>
          </a:p>
        </p:txBody>
      </p:sp>
      <p:sp>
        <p:nvSpPr>
          <p:cNvPr id="3" name="TextBox 2">
            <a:extLst>
              <a:ext uri="{FF2B5EF4-FFF2-40B4-BE49-F238E27FC236}">
                <a16:creationId xmlns:a16="http://schemas.microsoft.com/office/drawing/2014/main" id="{07989AA1-7ECD-8940-B377-7A73A1F0F0E9}"/>
              </a:ext>
            </a:extLst>
          </p:cNvPr>
          <p:cNvSpPr txBox="1"/>
          <p:nvPr/>
        </p:nvSpPr>
        <p:spPr>
          <a:xfrm>
            <a:off x="542441" y="650929"/>
            <a:ext cx="4788976" cy="400110"/>
          </a:xfrm>
          <a:prstGeom prst="rect">
            <a:avLst/>
          </a:prstGeom>
          <a:noFill/>
        </p:spPr>
        <p:txBody>
          <a:bodyPr wrap="square" rtlCol="0">
            <a:spAutoFit/>
          </a:bodyPr>
          <a:lstStyle/>
          <a:p>
            <a:r>
              <a:rPr lang="en-VN" sz="2000" dirty="0"/>
              <a:t>Example</a:t>
            </a:r>
          </a:p>
        </p:txBody>
      </p:sp>
      <p:sp>
        <p:nvSpPr>
          <p:cNvPr id="4" name="Rectangle 3">
            <a:extLst>
              <a:ext uri="{FF2B5EF4-FFF2-40B4-BE49-F238E27FC236}">
                <a16:creationId xmlns:a16="http://schemas.microsoft.com/office/drawing/2014/main" id="{BE593AF0-20A4-4641-B41C-BCFC060B5DB7}"/>
              </a:ext>
            </a:extLst>
          </p:cNvPr>
          <p:cNvSpPr/>
          <p:nvPr/>
        </p:nvSpPr>
        <p:spPr>
          <a:xfrm>
            <a:off x="2283417" y="328407"/>
            <a:ext cx="6096000" cy="6201185"/>
          </a:xfrm>
          <a:prstGeom prst="rect">
            <a:avLst/>
          </a:prstGeom>
          <a:solidFill>
            <a:schemeClr val="bg1">
              <a:lumMod val="95000"/>
            </a:schemeClr>
          </a:solidFill>
        </p:spPr>
        <p:txBody>
          <a:bodyPr>
            <a:spAutoFit/>
          </a:bodyPr>
          <a:lstStyle/>
          <a:p>
            <a:pPr>
              <a:lnSpc>
                <a:spcPts val="16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StyleSheet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SafeAreaView</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SectionList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'react-native'</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Constants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'expo-constants'</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DATA</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title: </a:t>
            </a:r>
            <a:r>
              <a:rPr lang="en-VN" sz="1800" dirty="0">
                <a:solidFill>
                  <a:srgbClr val="86B300"/>
                </a:solidFill>
                <a:latin typeface="var(--font-monospace)"/>
                <a:ea typeface="Times New Roman" panose="02020603050405020304" pitchFamily="18" charset="0"/>
                <a:cs typeface="Times New Roman" panose="02020603050405020304" pitchFamily="18" charset="0"/>
              </a:rPr>
              <a:t>'Main dishes'</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data: [</a:t>
            </a:r>
            <a:r>
              <a:rPr lang="en-VN" sz="1800" dirty="0">
                <a:solidFill>
                  <a:srgbClr val="86B300"/>
                </a:solidFill>
                <a:latin typeface="var(--font-monospace)"/>
                <a:ea typeface="Times New Roman" panose="02020603050405020304" pitchFamily="18" charset="0"/>
                <a:cs typeface="Times New Roman" panose="02020603050405020304" pitchFamily="18" charset="0"/>
              </a:rPr>
              <a:t>'Pizza'</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'Burger'</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'Risotto'</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title: </a:t>
            </a:r>
            <a:r>
              <a:rPr lang="en-VN" sz="1800" dirty="0">
                <a:solidFill>
                  <a:srgbClr val="86B300"/>
                </a:solidFill>
                <a:latin typeface="var(--font-monospace)"/>
                <a:ea typeface="Times New Roman" panose="02020603050405020304" pitchFamily="18" charset="0"/>
                <a:cs typeface="Times New Roman" panose="02020603050405020304" pitchFamily="18" charset="0"/>
              </a:rPr>
              <a:t>'Sides'</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data: [</a:t>
            </a:r>
            <a:r>
              <a:rPr lang="en-VN" sz="1800" dirty="0">
                <a:solidFill>
                  <a:srgbClr val="86B300"/>
                </a:solidFill>
                <a:latin typeface="var(--font-monospace)"/>
                <a:ea typeface="Times New Roman" panose="02020603050405020304" pitchFamily="18" charset="0"/>
                <a:cs typeface="Times New Roman" panose="02020603050405020304" pitchFamily="18" charset="0"/>
              </a:rPr>
              <a:t>'French Fries'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'Onion Rings'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'Fried Shrimps'</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title: </a:t>
            </a:r>
            <a:r>
              <a:rPr lang="en-VN" sz="1800" dirty="0">
                <a:solidFill>
                  <a:srgbClr val="86B300"/>
                </a:solidFill>
                <a:latin typeface="var(--font-monospace)"/>
                <a:ea typeface="Times New Roman" panose="02020603050405020304" pitchFamily="18" charset="0"/>
                <a:cs typeface="Times New Roman" panose="02020603050405020304" pitchFamily="18" charset="0"/>
              </a:rPr>
              <a:t>'Drinks'</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data: [</a:t>
            </a:r>
            <a:r>
              <a:rPr lang="en-VN" sz="1800" dirty="0">
                <a:solidFill>
                  <a:srgbClr val="86B300"/>
                </a:solidFill>
                <a:latin typeface="var(--font-monospace)"/>
                <a:ea typeface="Times New Roman" panose="02020603050405020304" pitchFamily="18" charset="0"/>
                <a:cs typeface="Times New Roman" panose="02020603050405020304" pitchFamily="18" charset="0"/>
              </a:rPr>
              <a:t>'Water'</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'Coke'</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'Beer'</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title: </a:t>
            </a:r>
            <a:r>
              <a:rPr lang="en-VN" sz="1800" dirty="0">
                <a:solidFill>
                  <a:srgbClr val="86B300"/>
                </a:solidFill>
                <a:latin typeface="var(--font-monospace)"/>
                <a:ea typeface="Times New Roman" panose="02020603050405020304" pitchFamily="18" charset="0"/>
                <a:cs typeface="Times New Roman" panose="02020603050405020304" pitchFamily="18" charset="0"/>
              </a:rPr>
              <a:t>'Desserts'</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data: [</a:t>
            </a:r>
            <a:r>
              <a:rPr lang="en-VN" sz="1800" dirty="0">
                <a:solidFill>
                  <a:srgbClr val="86B300"/>
                </a:solidFill>
                <a:latin typeface="var(--font-monospace)"/>
                <a:ea typeface="Times New Roman" panose="02020603050405020304" pitchFamily="18" charset="0"/>
                <a:cs typeface="Times New Roman" panose="02020603050405020304" pitchFamily="18" charset="0"/>
              </a:rPr>
              <a:t>'Cheese Cake'</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'Ice Cream'</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6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Tree>
    <p:extLst>
      <p:ext uri="{BB962C8B-B14F-4D97-AF65-F5344CB8AC3E}">
        <p14:creationId xmlns:p14="http://schemas.microsoft.com/office/powerpoint/2010/main" val="18281443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D6CE300-E547-E946-B045-62CA8B4C141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25</a:t>
            </a:fld>
            <a:endParaRPr lang="ja-JP" altLang="en-US"/>
          </a:p>
        </p:txBody>
      </p:sp>
      <p:sp>
        <p:nvSpPr>
          <p:cNvPr id="3" name="Rectangle 2">
            <a:extLst>
              <a:ext uri="{FF2B5EF4-FFF2-40B4-BE49-F238E27FC236}">
                <a16:creationId xmlns:a16="http://schemas.microsoft.com/office/drawing/2014/main" id="{1B12CC14-6D8B-A846-8D6D-3AAC18177E50}"/>
              </a:ext>
            </a:extLst>
          </p:cNvPr>
          <p:cNvSpPr/>
          <p:nvPr/>
        </p:nvSpPr>
        <p:spPr>
          <a:xfrm>
            <a:off x="1792637" y="702612"/>
            <a:ext cx="6096000" cy="5452775"/>
          </a:xfrm>
          <a:prstGeom prst="rect">
            <a:avLst/>
          </a:prstGeom>
          <a:solidFill>
            <a:schemeClr val="bg1">
              <a:lumMod val="95000"/>
            </a:schemeClr>
          </a:solidFill>
        </p:spPr>
        <p:txBody>
          <a:bodyPr>
            <a:spAutoFit/>
          </a:bodyPr>
          <a:lstStyle/>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function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Item</a:t>
            </a:r>
            <a:r>
              <a:rPr lang="en-VN" sz="1800" dirty="0">
                <a:solidFill>
                  <a:srgbClr val="5C6773"/>
                </a:solidFill>
                <a:latin typeface="var(--font-monospace)"/>
                <a:ea typeface="Times New Roman" panose="02020603050405020304" pitchFamily="18" charset="0"/>
                <a:cs typeface="Times New Roman" panose="02020603050405020304" pitchFamily="18" charset="0"/>
              </a:rPr>
              <a:t>({ title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return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style={styles.item}&gt;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style={styles.title}&gt;{title}&lt;/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export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default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function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App</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return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SafeAreaView</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style={styles.container}&gt;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SectionList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sections={</a:t>
            </a:r>
            <a:r>
              <a:rPr lang="en-VN" sz="1800" dirty="0">
                <a:solidFill>
                  <a:srgbClr val="41A6D9"/>
                </a:solidFill>
                <a:latin typeface="var(--font-monospace)"/>
                <a:ea typeface="Times New Roman" panose="02020603050405020304" pitchFamily="18" charset="0"/>
                <a:cs typeface="Times New Roman" panose="02020603050405020304" pitchFamily="18" charset="0"/>
              </a:rPr>
              <a:t>DATA</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keyExtractor={(item, index) =&gt; item + index}</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renderItem={({ item }) =&gt; &lt;</a:t>
            </a:r>
            <a:r>
              <a:rPr lang="en-VN" sz="1800" dirty="0">
                <a:solidFill>
                  <a:srgbClr val="41A6D9"/>
                </a:solidFill>
                <a:latin typeface="var(--font-monospace)"/>
                <a:ea typeface="Times New Roman" panose="02020603050405020304" pitchFamily="18" charset="0"/>
                <a:cs typeface="Times New Roman" panose="02020603050405020304" pitchFamily="18" charset="0"/>
              </a:rPr>
              <a:t>Item</a:t>
            </a:r>
            <a:r>
              <a:rPr lang="en-VN" sz="1800" dirty="0">
                <a:solidFill>
                  <a:srgbClr val="5C6773"/>
                </a:solidFill>
                <a:latin typeface="var(--font-monospace)"/>
                <a:ea typeface="Times New Roman" panose="02020603050405020304" pitchFamily="18" charset="0"/>
                <a:cs typeface="Times New Roman" panose="02020603050405020304" pitchFamily="18" charset="0"/>
              </a:rPr>
              <a:t> title={item}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renderSectionHeader={({ section: { title } })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style={styles.header}&gt;{title}&lt;/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SafeAreaView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Tree>
    <p:extLst>
      <p:ext uri="{BB962C8B-B14F-4D97-AF65-F5344CB8AC3E}">
        <p14:creationId xmlns:p14="http://schemas.microsoft.com/office/powerpoint/2010/main" val="10708298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189394D-1D43-7E43-8576-7D8E0332B1B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26</a:t>
            </a:fld>
            <a:endParaRPr lang="ja-JP" altLang="en-US"/>
          </a:p>
        </p:txBody>
      </p:sp>
      <p:sp>
        <p:nvSpPr>
          <p:cNvPr id="3" name="Rectangle 2">
            <a:extLst>
              <a:ext uri="{FF2B5EF4-FFF2-40B4-BE49-F238E27FC236}">
                <a16:creationId xmlns:a16="http://schemas.microsoft.com/office/drawing/2014/main" id="{719E80BA-52B3-494B-9458-3E68F1306038}"/>
              </a:ext>
            </a:extLst>
          </p:cNvPr>
          <p:cNvSpPr/>
          <p:nvPr/>
        </p:nvSpPr>
        <p:spPr>
          <a:xfrm>
            <a:off x="847241" y="1609568"/>
            <a:ext cx="4360190" cy="4478149"/>
          </a:xfrm>
          <a:prstGeom prst="rect">
            <a:avLst/>
          </a:prstGeom>
          <a:solidFill>
            <a:schemeClr val="bg1">
              <a:lumMod val="95000"/>
            </a:schemeClr>
          </a:solidFill>
        </p:spPr>
        <p:txBody>
          <a:bodyPr wrap="square">
            <a:spAutoFit/>
          </a:bodyPr>
          <a:lstStyle/>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 = </a:t>
            </a:r>
            <a:r>
              <a:rPr lang="en-VN" sz="1800" dirty="0">
                <a:solidFill>
                  <a:srgbClr val="41A6D9"/>
                </a:solidFill>
                <a:latin typeface="var(--font-monospace)"/>
                <a:ea typeface="Times New Roman" panose="02020603050405020304" pitchFamily="18" charset="0"/>
                <a:cs typeface="Times New Roman" panose="02020603050405020304" pitchFamily="18" charset="0"/>
              </a:rPr>
              <a:t>StyleSheet</a:t>
            </a:r>
            <a:r>
              <a:rPr lang="en-VN" sz="1800" dirty="0">
                <a:solidFill>
                  <a:srgbClr val="5C6773"/>
                </a:solidFill>
                <a:latin typeface="var(--font-monospace)"/>
                <a:ea typeface="Times New Roman" panose="02020603050405020304" pitchFamily="18" charset="0"/>
                <a:cs typeface="Times New Roman" panose="02020603050405020304" pitchFamily="18" charset="0"/>
              </a:rPr>
              <a:t>.create({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container: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flex: </a:t>
            </a:r>
            <a:r>
              <a:rPr lang="en-VN" sz="1800" dirty="0">
                <a:solidFill>
                  <a:srgbClr val="F08C36"/>
                </a:solidFill>
                <a:latin typeface="var(--font-monospace)"/>
                <a:ea typeface="Times New Roman" panose="02020603050405020304" pitchFamily="18" charset="0"/>
                <a:cs typeface="Times New Roman" panose="02020603050405020304" pitchFamily="18" charset="0"/>
              </a:rPr>
              <a:t>1</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marginTop: </a:t>
            </a:r>
            <a:r>
              <a:rPr lang="en-VN" sz="1800" dirty="0">
                <a:solidFill>
                  <a:srgbClr val="41A6D9"/>
                </a:solidFill>
                <a:latin typeface="var(--font-monospace)"/>
                <a:ea typeface="Times New Roman" panose="02020603050405020304" pitchFamily="18" charset="0"/>
                <a:cs typeface="Times New Roman" panose="02020603050405020304" pitchFamily="18" charset="0"/>
              </a:rPr>
              <a:t>Constants</a:t>
            </a:r>
            <a:r>
              <a:rPr lang="en-VN" sz="1800" dirty="0">
                <a:solidFill>
                  <a:srgbClr val="5C6773"/>
                </a:solidFill>
                <a:latin typeface="var(--font-monospace)"/>
                <a:ea typeface="Times New Roman" panose="02020603050405020304" pitchFamily="18" charset="0"/>
                <a:cs typeface="Times New Roman" panose="02020603050405020304" pitchFamily="18" charset="0"/>
              </a:rPr>
              <a:t>.statusBarHeight,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marginHorizontal: </a:t>
            </a:r>
            <a:r>
              <a:rPr lang="en-VN" sz="1800" dirty="0">
                <a:solidFill>
                  <a:srgbClr val="F08C36"/>
                </a:solidFill>
                <a:latin typeface="var(--font-monospace)"/>
                <a:ea typeface="Times New Roman" panose="02020603050405020304" pitchFamily="18" charset="0"/>
                <a:cs typeface="Times New Roman" panose="02020603050405020304" pitchFamily="18" charset="0"/>
              </a:rPr>
              <a:t>16</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item: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backgroundColor: </a:t>
            </a:r>
            <a:r>
              <a:rPr lang="en-VN" sz="1800" dirty="0">
                <a:solidFill>
                  <a:srgbClr val="86B300"/>
                </a:solidFill>
                <a:latin typeface="var(--font-monospace)"/>
                <a:ea typeface="Times New Roman" panose="02020603050405020304" pitchFamily="18" charset="0"/>
                <a:cs typeface="Times New Roman" panose="02020603050405020304" pitchFamily="18" charset="0"/>
              </a:rPr>
              <a:t>'#f9c2ff'</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padding: </a:t>
            </a:r>
            <a:r>
              <a:rPr lang="en-VN" sz="1800" dirty="0">
                <a:solidFill>
                  <a:srgbClr val="F08C36"/>
                </a:solidFill>
                <a:latin typeface="var(--font-monospace)"/>
                <a:ea typeface="Times New Roman" panose="02020603050405020304" pitchFamily="18" charset="0"/>
                <a:cs typeface="Times New Roman" panose="02020603050405020304" pitchFamily="18" charset="0"/>
              </a:rPr>
              <a:t>20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marginVertical: </a:t>
            </a:r>
            <a:r>
              <a:rPr lang="en-VN" sz="1800" dirty="0">
                <a:solidFill>
                  <a:srgbClr val="F08C36"/>
                </a:solidFill>
                <a:latin typeface="var(--font-monospace)"/>
                <a:ea typeface="Times New Roman" panose="02020603050405020304" pitchFamily="18" charset="0"/>
                <a:cs typeface="Times New Roman" panose="02020603050405020304" pitchFamily="18" charset="0"/>
              </a:rPr>
              <a:t>8</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header: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fontSize: </a:t>
            </a:r>
            <a:r>
              <a:rPr lang="en-VN" sz="1800" dirty="0">
                <a:solidFill>
                  <a:srgbClr val="F08C36"/>
                </a:solidFill>
                <a:latin typeface="var(--font-monospace)"/>
                <a:ea typeface="Times New Roman" panose="02020603050405020304" pitchFamily="18" charset="0"/>
                <a:cs typeface="Times New Roman" panose="02020603050405020304" pitchFamily="18" charset="0"/>
              </a:rPr>
              <a:t>32</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title: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fontSize: </a:t>
            </a:r>
            <a:r>
              <a:rPr lang="en-VN" sz="1800" dirty="0">
                <a:solidFill>
                  <a:srgbClr val="F08C36"/>
                </a:solidFill>
                <a:latin typeface="var(--font-monospace)"/>
                <a:ea typeface="Times New Roman" panose="02020603050405020304" pitchFamily="18" charset="0"/>
                <a:cs typeface="Times New Roman" panose="02020603050405020304" pitchFamily="18" charset="0"/>
              </a:rPr>
              <a:t>24</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pic>
        <p:nvPicPr>
          <p:cNvPr id="4" name="Picture 3">
            <a:extLst>
              <a:ext uri="{FF2B5EF4-FFF2-40B4-BE49-F238E27FC236}">
                <a16:creationId xmlns:a16="http://schemas.microsoft.com/office/drawing/2014/main" id="{2AFCFDEA-6070-8D4A-A087-4E3CADB60A66}"/>
              </a:ext>
            </a:extLst>
          </p:cNvPr>
          <p:cNvPicPr>
            <a:picLocks noChangeAspect="1"/>
          </p:cNvPicPr>
          <p:nvPr/>
        </p:nvPicPr>
        <p:blipFill>
          <a:blip r:embed="rId2"/>
          <a:stretch>
            <a:fillRect/>
          </a:stretch>
        </p:blipFill>
        <p:spPr>
          <a:xfrm>
            <a:off x="5987512" y="927354"/>
            <a:ext cx="3028303" cy="5364747"/>
          </a:xfrm>
          <a:prstGeom prst="rect">
            <a:avLst/>
          </a:prstGeom>
          <a:ln>
            <a:solidFill>
              <a:schemeClr val="accent1"/>
            </a:solidFill>
          </a:ln>
        </p:spPr>
      </p:pic>
    </p:spTree>
    <p:extLst>
      <p:ext uri="{BB962C8B-B14F-4D97-AF65-F5344CB8AC3E}">
        <p14:creationId xmlns:p14="http://schemas.microsoft.com/office/powerpoint/2010/main" val="1324456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CE2A3F4-EF02-6A48-A431-3B42F255A6F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27</a:t>
            </a:fld>
            <a:endParaRPr lang="ja-JP" altLang="en-US"/>
          </a:p>
        </p:txBody>
      </p:sp>
      <p:sp>
        <p:nvSpPr>
          <p:cNvPr id="3" name="TextBox 2">
            <a:extLst>
              <a:ext uri="{FF2B5EF4-FFF2-40B4-BE49-F238E27FC236}">
                <a16:creationId xmlns:a16="http://schemas.microsoft.com/office/drawing/2014/main" id="{BB4EFB69-46CF-9E45-A58C-2323B347015E}"/>
              </a:ext>
            </a:extLst>
          </p:cNvPr>
          <p:cNvSpPr txBox="1"/>
          <p:nvPr/>
        </p:nvSpPr>
        <p:spPr>
          <a:xfrm>
            <a:off x="547607" y="1162373"/>
            <a:ext cx="11096786" cy="5016758"/>
          </a:xfrm>
          <a:prstGeom prst="rect">
            <a:avLst/>
          </a:prstGeom>
          <a:noFill/>
        </p:spPr>
        <p:txBody>
          <a:bodyPr wrap="square" rtlCol="0">
            <a:spAutoFit/>
          </a:bodyPr>
          <a:lstStyle/>
          <a:p>
            <a:pPr fontAlgn="base">
              <a:spcBef>
                <a:spcPts val="600"/>
              </a:spcBef>
              <a:spcAft>
                <a:spcPts val="600"/>
              </a:spcAft>
            </a:pPr>
            <a:r>
              <a:rPr lang="en-US" sz="2000" dirty="0"/>
              <a:t>This is a convenience wrapper around </a:t>
            </a:r>
            <a:r>
              <a:rPr lang="en-US" sz="2000" dirty="0">
                <a:hlinkClick r:id="rId3"/>
              </a:rPr>
              <a:t>&lt;VirtualizedList&gt;</a:t>
            </a:r>
            <a:r>
              <a:rPr lang="en-US" sz="2000" dirty="0"/>
              <a:t>, and thus inherits its props (as well as those of </a:t>
            </a:r>
            <a:r>
              <a:rPr lang="en-US" sz="2000" dirty="0">
                <a:hlinkClick r:id="rId4"/>
              </a:rPr>
              <a:t>&lt;ScrollView&gt;</a:t>
            </a:r>
            <a:r>
              <a:rPr lang="en-US" sz="2000" dirty="0"/>
              <a:t> that aren't explicitly listed here, along with the following caveats:</a:t>
            </a:r>
          </a:p>
          <a:p>
            <a:pPr marL="342900" indent="-342900" fontAlgn="base">
              <a:spcBef>
                <a:spcPts val="600"/>
              </a:spcBef>
              <a:spcAft>
                <a:spcPts val="600"/>
              </a:spcAft>
              <a:buFont typeface="Arial" panose="020B0604020202020204" pitchFamily="34" charset="0"/>
              <a:buChar char="•"/>
            </a:pPr>
            <a:r>
              <a:rPr lang="en-US" sz="2000" dirty="0"/>
              <a:t>Internal state is not preserved when content scrolls out of the render window. Make sure all your data is captured in the item data or external stores like Flux, Redux, or Relay.</a:t>
            </a:r>
          </a:p>
          <a:p>
            <a:pPr marL="342900" indent="-342900" fontAlgn="base">
              <a:spcBef>
                <a:spcPts val="600"/>
              </a:spcBef>
              <a:spcAft>
                <a:spcPts val="600"/>
              </a:spcAft>
              <a:buFont typeface="Arial" panose="020B0604020202020204" pitchFamily="34" charset="0"/>
              <a:buChar char="•"/>
            </a:pPr>
            <a:r>
              <a:rPr lang="en-US" sz="2000" dirty="0"/>
              <a:t>This is a </a:t>
            </a:r>
            <a:r>
              <a:rPr lang="en-US" sz="2000" dirty="0" err="1">
                <a:highlight>
                  <a:srgbClr val="C0C0C0"/>
                </a:highlight>
              </a:rPr>
              <a:t>PureComponent</a:t>
            </a:r>
            <a:r>
              <a:rPr lang="en-US" sz="2000" dirty="0"/>
              <a:t> which means that it will not re-render if props remain shallow-equal. Make sure that everything your </a:t>
            </a:r>
            <a:r>
              <a:rPr lang="en-US" sz="2000" dirty="0" err="1">
                <a:highlight>
                  <a:srgbClr val="C0C0C0"/>
                </a:highlight>
              </a:rPr>
              <a:t>renderItem</a:t>
            </a:r>
            <a:r>
              <a:rPr lang="en-US" sz="2000" dirty="0"/>
              <a:t> function depends on is passed as a prop (e.g. </a:t>
            </a:r>
            <a:r>
              <a:rPr lang="en-US" sz="2000" dirty="0" err="1">
                <a:highlight>
                  <a:srgbClr val="C0C0C0"/>
                </a:highlight>
              </a:rPr>
              <a:t>extraData</a:t>
            </a:r>
            <a:r>
              <a:rPr lang="en-US" sz="2000" dirty="0"/>
              <a:t>) that is not </a:t>
            </a:r>
            <a:r>
              <a:rPr lang="en-US" sz="2000" dirty="0">
                <a:highlight>
                  <a:srgbClr val="C0C0C0"/>
                </a:highlight>
              </a:rPr>
              <a:t>===</a:t>
            </a:r>
            <a:r>
              <a:rPr lang="en-US" sz="2000" dirty="0"/>
              <a:t> after updates, otherwise your UI may not update on changes. This includes the </a:t>
            </a:r>
            <a:r>
              <a:rPr lang="en-US" sz="2000" dirty="0">
                <a:highlight>
                  <a:srgbClr val="C0C0C0"/>
                </a:highlight>
              </a:rPr>
              <a:t>data</a:t>
            </a:r>
            <a:r>
              <a:rPr lang="en-US" sz="2000" dirty="0"/>
              <a:t> prop and parent component state.</a:t>
            </a:r>
          </a:p>
          <a:p>
            <a:pPr marL="342900" indent="-342900" fontAlgn="base">
              <a:spcBef>
                <a:spcPts val="600"/>
              </a:spcBef>
              <a:spcAft>
                <a:spcPts val="600"/>
              </a:spcAft>
              <a:buFont typeface="Arial" panose="020B0604020202020204" pitchFamily="34" charset="0"/>
              <a:buChar char="•"/>
            </a:pPr>
            <a:r>
              <a:rPr lang="en-US" sz="2000" dirty="0"/>
              <a:t>In order to constrain memory and enable smooth scrolling, content is rendered asynchronously offscreen. This means it's possible to scroll faster than the fill rate and momentarily see blank content. This is a tradeoff that can be adjusted to suit the needs of each application, and we are working on improving it behind the scenes.</a:t>
            </a:r>
          </a:p>
          <a:p>
            <a:pPr marL="342900" indent="-342900" fontAlgn="base">
              <a:spcBef>
                <a:spcPts val="600"/>
              </a:spcBef>
              <a:spcAft>
                <a:spcPts val="600"/>
              </a:spcAft>
              <a:buFont typeface="Arial" panose="020B0604020202020204" pitchFamily="34" charset="0"/>
              <a:buChar char="•"/>
            </a:pPr>
            <a:r>
              <a:rPr lang="en-US" sz="2000" dirty="0"/>
              <a:t>By default, the list looks for a key prop on each item and uses that for the React key. Alternatively, you can provide a custom </a:t>
            </a:r>
            <a:r>
              <a:rPr lang="en-US" sz="2000" dirty="0" err="1">
                <a:highlight>
                  <a:srgbClr val="C0C0C0"/>
                </a:highlight>
              </a:rPr>
              <a:t>keyExtractor</a:t>
            </a:r>
            <a:r>
              <a:rPr lang="en-US" sz="2000" dirty="0"/>
              <a:t> prop.</a:t>
            </a:r>
          </a:p>
        </p:txBody>
      </p:sp>
    </p:spTree>
    <p:extLst>
      <p:ext uri="{BB962C8B-B14F-4D97-AF65-F5344CB8AC3E}">
        <p14:creationId xmlns:p14="http://schemas.microsoft.com/office/powerpoint/2010/main" val="20272387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6"/>
          <p:cNvSpPr txBox="1">
            <a:spLocks noGrp="1"/>
          </p:cNvSpPr>
          <p:nvPr>
            <p:ph type="title"/>
          </p:nvPr>
        </p:nvSpPr>
        <p:spPr>
          <a:xfrm>
            <a:off x="838200" y="559875"/>
            <a:ext cx="10515600" cy="1141500"/>
          </a:xfrm>
          <a:prstGeom prst="rect">
            <a:avLst/>
          </a:prstGeom>
        </p:spPr>
        <p:txBody>
          <a:bodyPr spcFirstLastPara="1" wrap="square" lIns="91425" tIns="45700" rIns="91425" bIns="45700" anchor="ctr" anchorCtr="0">
            <a:noAutofit/>
          </a:bodyPr>
          <a:lstStyle/>
          <a:p>
            <a:pPr marL="0" lvl="0" indent="0">
              <a:spcBef>
                <a:spcPts val="0"/>
              </a:spcBef>
              <a:spcAft>
                <a:spcPts val="0"/>
              </a:spcAft>
              <a:buNone/>
            </a:pPr>
            <a:r>
              <a:rPr lang="ja-JP"/>
              <a:t>Reference</a:t>
            </a:r>
            <a:endParaRPr/>
          </a:p>
        </p:txBody>
      </p:sp>
      <p:sp>
        <p:nvSpPr>
          <p:cNvPr id="165" name="Google Shape;165;p16"/>
          <p:cNvSpPr txBox="1"/>
          <p:nvPr/>
        </p:nvSpPr>
        <p:spPr>
          <a:xfrm>
            <a:off x="1254875" y="1648850"/>
            <a:ext cx="8506800" cy="4041900"/>
          </a:xfrm>
          <a:prstGeom prst="rect">
            <a:avLst/>
          </a:prstGeom>
          <a:noFill/>
          <a:ln>
            <a:noFill/>
          </a:ln>
        </p:spPr>
        <p:txBody>
          <a:bodyPr spcFirstLastPara="1" wrap="square" lIns="91425" tIns="91425" rIns="91425" bIns="91425" anchor="t" anchorCtr="0">
            <a:noAutofit/>
          </a:bodyPr>
          <a:lstStyle/>
          <a:p>
            <a:pPr marL="457200" lvl="0" indent="-342900">
              <a:buClr>
                <a:srgbClr val="2E75B5"/>
              </a:buClr>
              <a:buSzPts val="1800"/>
              <a:buFont typeface="Times New Roman"/>
              <a:buChar char="●"/>
            </a:pPr>
            <a:r>
              <a:rPr lang="en-US" sz="1800" dirty="0">
                <a:solidFill>
                  <a:schemeClr val="tx1"/>
                </a:solidFill>
              </a:rPr>
              <a:t>React Native Official Document: </a:t>
            </a:r>
            <a:r>
              <a:rPr lang="en-US" sz="1800" dirty="0">
                <a:solidFill>
                  <a:schemeClr val="accent1">
                    <a:lumMod val="75000"/>
                  </a:schemeClr>
                </a:solidFill>
                <a:hlinkClick r:id="rId3">
                  <a:extLst>
                    <a:ext uri="{A12FA001-AC4F-418D-AE19-62706E023703}">
                      <ahyp:hlinkClr xmlns:ahyp="http://schemas.microsoft.com/office/drawing/2018/hyperlinkcolor" val="tx"/>
                    </a:ext>
                  </a:extLst>
                </a:hlinkClick>
              </a:rPr>
              <a:t>https://reactnative.dev/docs/0.61/</a:t>
            </a:r>
            <a:endParaRPr lang="en-US" sz="1800" dirty="0">
              <a:solidFill>
                <a:schemeClr val="accent1">
                  <a:lumMod val="75000"/>
                </a:schemeClr>
              </a:solidFill>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Official Document: </a:t>
            </a:r>
            <a:r>
              <a:rPr lang="en-US" sz="1800" dirty="0">
                <a:solidFill>
                  <a:schemeClr val="accent1">
                    <a:lumMod val="75000"/>
                  </a:schemeClr>
                </a:solidFill>
                <a:ea typeface="Times New Roman"/>
                <a:cs typeface="Times New Roman"/>
                <a:sym typeface="Times New Roman"/>
                <a:hlinkClick r:id="rId4">
                  <a:extLst>
                    <a:ext uri="{A12FA001-AC4F-418D-AE19-62706E023703}">
                      <ahyp:hlinkClr xmlns:ahyp="http://schemas.microsoft.com/office/drawing/2018/hyperlinkcolor" val="tx"/>
                    </a:ext>
                  </a:extLst>
                </a:hlinkClick>
              </a:rPr>
              <a:t>https://reactjs.org/docs/getting-started.html</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Redux Official Document: </a:t>
            </a:r>
            <a:r>
              <a:rPr lang="en-US" sz="1800" dirty="0">
                <a:solidFill>
                  <a:schemeClr val="accent1">
                    <a:lumMod val="75000"/>
                  </a:schemeClr>
                </a:solidFill>
                <a:ea typeface="Times New Roman"/>
                <a:cs typeface="Times New Roman"/>
                <a:sym typeface="Times New Roman"/>
                <a:hlinkClick r:id="rId5">
                  <a:extLst>
                    <a:ext uri="{A12FA001-AC4F-418D-AE19-62706E023703}">
                      <ahyp:hlinkClr xmlns:ahyp="http://schemas.microsoft.com/office/drawing/2018/hyperlinkcolor" val="tx"/>
                    </a:ext>
                  </a:extLst>
                </a:hlinkClick>
              </a:rPr>
              <a:t>https://redux.js.org/introduction/getting-started</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Redux Official Document: </a:t>
            </a:r>
            <a:r>
              <a:rPr lang="en-US" sz="1800" dirty="0">
                <a:solidFill>
                  <a:schemeClr val="accent1">
                    <a:lumMod val="75000"/>
                  </a:schemeClr>
                </a:solidFill>
                <a:ea typeface="Times New Roman"/>
                <a:cs typeface="Times New Roman"/>
                <a:sym typeface="Times New Roman"/>
                <a:hlinkClick r:id="rId6">
                  <a:extLst>
                    <a:ext uri="{A12FA001-AC4F-418D-AE19-62706E023703}">
                      <ahyp:hlinkClr xmlns:ahyp="http://schemas.microsoft.com/office/drawing/2018/hyperlinkcolor" val="tx"/>
                    </a:ext>
                  </a:extLst>
                </a:hlinkClick>
              </a:rPr>
              <a:t>https://react-redux.js.org/introduction/quick-start</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Naïve Firebase Official document: </a:t>
            </a:r>
            <a:r>
              <a:rPr lang="en-US" sz="1800" dirty="0">
                <a:solidFill>
                  <a:schemeClr val="tx1"/>
                </a:solidFill>
                <a:ea typeface="Times New Roman"/>
                <a:cs typeface="Times New Roman"/>
                <a:sym typeface="Times New Roman"/>
                <a:hlinkClick r:id="rId7"/>
              </a:rPr>
              <a:t>https://rnfirebase.io</a:t>
            </a:r>
            <a:endParaRPr lang="en-US" sz="1800" dirty="0">
              <a:solidFill>
                <a:schemeClr val="tx1"/>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Realm Database for React Native: </a:t>
            </a:r>
            <a:r>
              <a:rPr lang="en-US" sz="1800" dirty="0">
                <a:solidFill>
                  <a:schemeClr val="tx1"/>
                </a:solidFill>
                <a:ea typeface="Times New Roman"/>
                <a:cs typeface="Times New Roman"/>
                <a:sym typeface="Times New Roman"/>
                <a:hlinkClick r:id="rId8"/>
              </a:rPr>
              <a:t>https://realm.io/docs/javascript/latest</a:t>
            </a:r>
            <a:endParaRPr sz="1800" dirty="0">
              <a:solidFill>
                <a:srgbClr val="2E75B5"/>
              </a:solidFill>
              <a:latin typeface="Times New Roman"/>
              <a:ea typeface="Times New Roman"/>
              <a:cs typeface="Times New Roman"/>
              <a:sym typeface="Times New Roman"/>
            </a:endParaRPr>
          </a:p>
        </p:txBody>
      </p:sp>
      <p:sp>
        <p:nvSpPr>
          <p:cNvPr id="2" name="Slide Number Placeholder 1">
            <a:extLst>
              <a:ext uri="{FF2B5EF4-FFF2-40B4-BE49-F238E27FC236}">
                <a16:creationId xmlns:a16="http://schemas.microsoft.com/office/drawing/2014/main" id="{03168B65-8DE2-3848-A12E-778FFCA8751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28</a:t>
            </a:fld>
            <a:endParaRPr lang="ja-JP"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5C45C-4740-2C40-9973-D6B2052585C0}"/>
              </a:ext>
            </a:extLst>
          </p:cNvPr>
          <p:cNvSpPr>
            <a:spLocks noGrp="1"/>
          </p:cNvSpPr>
          <p:nvPr>
            <p:ph type="title"/>
          </p:nvPr>
        </p:nvSpPr>
        <p:spPr/>
        <p:txBody>
          <a:bodyPr/>
          <a:lstStyle/>
          <a:p>
            <a:r>
              <a:rPr lang="en-VN" dirty="0"/>
              <a:t>User Interface</a:t>
            </a:r>
          </a:p>
        </p:txBody>
      </p:sp>
      <p:sp>
        <p:nvSpPr>
          <p:cNvPr id="3" name="Slide Number Placeholder 2">
            <a:extLst>
              <a:ext uri="{FF2B5EF4-FFF2-40B4-BE49-F238E27FC236}">
                <a16:creationId xmlns:a16="http://schemas.microsoft.com/office/drawing/2014/main" id="{48EF4C4C-C834-3041-A9DC-3FBAB2738D51}"/>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a:t>
            </a:fld>
            <a:endParaRPr lang="ja-JP" altLang="en-US"/>
          </a:p>
        </p:txBody>
      </p:sp>
      <p:sp>
        <p:nvSpPr>
          <p:cNvPr id="4" name="TextBox 3">
            <a:extLst>
              <a:ext uri="{FF2B5EF4-FFF2-40B4-BE49-F238E27FC236}">
                <a16:creationId xmlns:a16="http://schemas.microsoft.com/office/drawing/2014/main" id="{0BCF7B83-8A14-4B45-AC58-03246A831583}"/>
              </a:ext>
            </a:extLst>
          </p:cNvPr>
          <p:cNvSpPr txBox="1"/>
          <p:nvPr/>
        </p:nvSpPr>
        <p:spPr>
          <a:xfrm>
            <a:off x="838200" y="1701321"/>
            <a:ext cx="10336078" cy="400110"/>
          </a:xfrm>
          <a:prstGeom prst="rect">
            <a:avLst/>
          </a:prstGeom>
          <a:noFill/>
        </p:spPr>
        <p:txBody>
          <a:bodyPr wrap="square" rtlCol="0">
            <a:spAutoFit/>
          </a:bodyPr>
          <a:lstStyle/>
          <a:p>
            <a:r>
              <a:rPr lang="en-US" sz="2000" dirty="0"/>
              <a:t>Render common user interface controls on any platform using the following components.</a:t>
            </a:r>
            <a:endParaRPr lang="en-VN" sz="2000" dirty="0"/>
          </a:p>
        </p:txBody>
      </p:sp>
      <p:graphicFrame>
        <p:nvGraphicFramePr>
          <p:cNvPr id="5" name="Table 4">
            <a:extLst>
              <a:ext uri="{FF2B5EF4-FFF2-40B4-BE49-F238E27FC236}">
                <a16:creationId xmlns:a16="http://schemas.microsoft.com/office/drawing/2014/main" id="{986E2691-3559-614D-A1C2-A038E4FF851C}"/>
              </a:ext>
            </a:extLst>
          </p:cNvPr>
          <p:cNvGraphicFramePr>
            <a:graphicFrameLocks noGrp="1"/>
          </p:cNvGraphicFramePr>
          <p:nvPr>
            <p:extLst>
              <p:ext uri="{D42A27DB-BD31-4B8C-83A1-F6EECF244321}">
                <p14:modId xmlns:p14="http://schemas.microsoft.com/office/powerpoint/2010/main" val="3886411333"/>
              </p:ext>
            </p:extLst>
          </p:nvPr>
        </p:nvGraphicFramePr>
        <p:xfrm>
          <a:off x="895673" y="2294237"/>
          <a:ext cx="4419599" cy="1316567"/>
        </p:xfrm>
        <a:graphic>
          <a:graphicData uri="http://schemas.openxmlformats.org/drawingml/2006/table">
            <a:tbl>
              <a:tblPr firstRow="1" bandRow="1">
                <a:tableStyleId>{5C22544A-7EE6-4342-B048-85BDC9FD1C3A}</a:tableStyleId>
              </a:tblPr>
              <a:tblGrid>
                <a:gridCol w="4419599">
                  <a:extLst>
                    <a:ext uri="{9D8B030D-6E8A-4147-A177-3AD203B41FA5}">
                      <a16:colId xmlns:a16="http://schemas.microsoft.com/office/drawing/2014/main" val="3907695830"/>
                    </a:ext>
                  </a:extLst>
                </a:gridCol>
              </a:tblGrid>
              <a:tr h="402167">
                <a:tc>
                  <a:txBody>
                    <a:bodyPr/>
                    <a:lstStyle/>
                    <a:p>
                      <a:r>
                        <a:rPr lang="en-US" sz="1800" b="0" i="0" u="none" strike="noStrike" cap="none" dirty="0">
                          <a:solidFill>
                            <a:schemeClr val="bg1"/>
                          </a:solidFill>
                          <a:effectLst/>
                          <a:latin typeface="Arial" panose="020B0604020202020204" pitchFamily="34" charset="0"/>
                          <a:ea typeface="+mn-ea"/>
                          <a:cs typeface="Arial" panose="020B0604020202020204" pitchFamily="34" charset="0"/>
                          <a:sym typeface="Arial"/>
                          <a:hlinkClick r:id="rId2">
                            <a:extLst>
                              <a:ext uri="{A12FA001-AC4F-418D-AE19-62706E023703}">
                                <ahyp:hlinkClr xmlns:ahyp="http://schemas.microsoft.com/office/drawing/2018/hyperlinkcolor" val="tx"/>
                              </a:ext>
                            </a:extLst>
                          </a:hlinkClick>
                        </a:rPr>
                        <a:t>Button</a:t>
                      </a:r>
                      <a:endParaRPr lang="en-VN" sz="1800" dirty="0">
                        <a:solidFill>
                          <a:schemeClr val="bg1"/>
                        </a:solidFill>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790788030"/>
                  </a:ext>
                </a:extLst>
              </a:tr>
              <a:tr h="402167">
                <a:tc>
                  <a:txBody>
                    <a:bodyPr/>
                    <a:lstStyle/>
                    <a:p>
                      <a:r>
                        <a:rPr lang="en-US" sz="1800" b="0" i="0" u="none" strike="noStrike" cap="none" dirty="0">
                          <a:solidFill>
                            <a:schemeClr val="dk1"/>
                          </a:solidFill>
                          <a:effectLst/>
                          <a:latin typeface="Arial" panose="020B0604020202020204" pitchFamily="34" charset="0"/>
                          <a:ea typeface="+mn-ea"/>
                          <a:cs typeface="Arial" panose="020B0604020202020204" pitchFamily="34" charset="0"/>
                          <a:sym typeface="Arial"/>
                        </a:rPr>
                        <a:t>A basic button component for handling touches that should render nicely on any platform.</a:t>
                      </a:r>
                      <a:endParaRPr lang="en-VN" sz="18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692838658"/>
                  </a:ext>
                </a:extLst>
              </a:tr>
            </a:tbl>
          </a:graphicData>
        </a:graphic>
      </p:graphicFrame>
      <p:graphicFrame>
        <p:nvGraphicFramePr>
          <p:cNvPr id="6" name="Table 5">
            <a:extLst>
              <a:ext uri="{FF2B5EF4-FFF2-40B4-BE49-F238E27FC236}">
                <a16:creationId xmlns:a16="http://schemas.microsoft.com/office/drawing/2014/main" id="{3274C4C3-7570-6246-885F-38A9D4549A8C}"/>
              </a:ext>
            </a:extLst>
          </p:cNvPr>
          <p:cNvGraphicFramePr>
            <a:graphicFrameLocks noGrp="1"/>
          </p:cNvGraphicFramePr>
          <p:nvPr>
            <p:extLst>
              <p:ext uri="{D42A27DB-BD31-4B8C-83A1-F6EECF244321}">
                <p14:modId xmlns:p14="http://schemas.microsoft.com/office/powerpoint/2010/main" val="1324937695"/>
              </p:ext>
            </p:extLst>
          </p:nvPr>
        </p:nvGraphicFramePr>
        <p:xfrm>
          <a:off x="6207614" y="2371901"/>
          <a:ext cx="4571999" cy="1042247"/>
        </p:xfrm>
        <a:graphic>
          <a:graphicData uri="http://schemas.openxmlformats.org/drawingml/2006/table">
            <a:tbl>
              <a:tblPr firstRow="1" bandRow="1">
                <a:tableStyleId>{5C22544A-7EE6-4342-B048-85BDC9FD1C3A}</a:tableStyleId>
              </a:tblPr>
              <a:tblGrid>
                <a:gridCol w="4571999">
                  <a:extLst>
                    <a:ext uri="{9D8B030D-6E8A-4147-A177-3AD203B41FA5}">
                      <a16:colId xmlns:a16="http://schemas.microsoft.com/office/drawing/2014/main" val="3907695830"/>
                    </a:ext>
                  </a:extLst>
                </a:gridCol>
              </a:tblGrid>
              <a:tr h="402167">
                <a:tc>
                  <a:txBody>
                    <a:bodyPr/>
                    <a:lstStyle/>
                    <a:p>
                      <a:r>
                        <a:rPr lang="en-US" sz="1800" b="0" i="0" u="none" strike="noStrike" cap="none" dirty="0">
                          <a:solidFill>
                            <a:schemeClr val="bg1"/>
                          </a:solidFill>
                          <a:effectLst/>
                          <a:latin typeface="Arial" panose="020B0604020202020204" pitchFamily="34" charset="0"/>
                          <a:ea typeface="+mn-ea"/>
                          <a:cs typeface="Arial" panose="020B0604020202020204" pitchFamily="34" charset="0"/>
                          <a:sym typeface="Arial"/>
                          <a:hlinkClick r:id="rId3">
                            <a:extLst>
                              <a:ext uri="{A12FA001-AC4F-418D-AE19-62706E023703}">
                                <ahyp:hlinkClr xmlns:ahyp="http://schemas.microsoft.com/office/drawing/2018/hyperlinkcolor" val="tx"/>
                              </a:ext>
                            </a:extLst>
                          </a:hlinkClick>
                        </a:rPr>
                        <a:t>Picker</a:t>
                      </a:r>
                      <a:endParaRPr lang="en-VN" sz="1800" dirty="0">
                        <a:solidFill>
                          <a:schemeClr val="bg1"/>
                        </a:solidFill>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790788030"/>
                  </a:ext>
                </a:extLst>
              </a:tr>
              <a:tr h="402167">
                <a:tc>
                  <a:txBody>
                    <a:bodyPr/>
                    <a:lstStyle/>
                    <a:p>
                      <a:r>
                        <a:rPr lang="en-US" sz="1800" dirty="0">
                          <a:latin typeface="Arial" panose="020B0604020202020204" pitchFamily="34" charset="0"/>
                          <a:cs typeface="Arial" panose="020B0604020202020204" pitchFamily="34" charset="0"/>
                        </a:rPr>
                        <a:t>Renders the native picker component on Android and iOS.</a:t>
                      </a:r>
                      <a:endParaRPr lang="en-VN" sz="18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692838658"/>
                  </a:ext>
                </a:extLst>
              </a:tr>
            </a:tbl>
          </a:graphicData>
        </a:graphic>
      </p:graphicFrame>
      <p:graphicFrame>
        <p:nvGraphicFramePr>
          <p:cNvPr id="7" name="Table 6">
            <a:extLst>
              <a:ext uri="{FF2B5EF4-FFF2-40B4-BE49-F238E27FC236}">
                <a16:creationId xmlns:a16="http://schemas.microsoft.com/office/drawing/2014/main" id="{94CDD39E-D60B-3341-92E1-563A8DC5B51E}"/>
              </a:ext>
            </a:extLst>
          </p:cNvPr>
          <p:cNvGraphicFramePr>
            <a:graphicFrameLocks noGrp="1"/>
          </p:cNvGraphicFramePr>
          <p:nvPr>
            <p:extLst>
              <p:ext uri="{D42A27DB-BD31-4B8C-83A1-F6EECF244321}">
                <p14:modId xmlns:p14="http://schemas.microsoft.com/office/powerpoint/2010/main" val="1440379053"/>
              </p:ext>
            </p:extLst>
          </p:nvPr>
        </p:nvGraphicFramePr>
        <p:xfrm>
          <a:off x="838200" y="4098286"/>
          <a:ext cx="4419599" cy="1042247"/>
        </p:xfrm>
        <a:graphic>
          <a:graphicData uri="http://schemas.openxmlformats.org/drawingml/2006/table">
            <a:tbl>
              <a:tblPr firstRow="1" bandRow="1">
                <a:tableStyleId>{5C22544A-7EE6-4342-B048-85BDC9FD1C3A}</a:tableStyleId>
              </a:tblPr>
              <a:tblGrid>
                <a:gridCol w="4419599">
                  <a:extLst>
                    <a:ext uri="{9D8B030D-6E8A-4147-A177-3AD203B41FA5}">
                      <a16:colId xmlns:a16="http://schemas.microsoft.com/office/drawing/2014/main" val="3907695830"/>
                    </a:ext>
                  </a:extLst>
                </a:gridCol>
              </a:tblGrid>
              <a:tr h="402167">
                <a:tc>
                  <a:txBody>
                    <a:bodyPr/>
                    <a:lstStyle/>
                    <a:p>
                      <a:r>
                        <a:rPr lang="en-US" sz="1800" b="0" i="0" u="none" strike="noStrike" cap="none" dirty="0">
                          <a:solidFill>
                            <a:schemeClr val="bg1"/>
                          </a:solidFill>
                          <a:effectLst/>
                          <a:latin typeface="Arial" panose="020B0604020202020204" pitchFamily="34" charset="0"/>
                          <a:ea typeface="+mn-ea"/>
                          <a:cs typeface="Arial" panose="020B0604020202020204" pitchFamily="34" charset="0"/>
                          <a:sym typeface="Arial"/>
                          <a:hlinkClick r:id="rId4">
                            <a:extLst>
                              <a:ext uri="{A12FA001-AC4F-418D-AE19-62706E023703}">
                                <ahyp:hlinkClr xmlns:ahyp="http://schemas.microsoft.com/office/drawing/2018/hyperlinkcolor" val="tx"/>
                              </a:ext>
                            </a:extLst>
                          </a:hlinkClick>
                        </a:rPr>
                        <a:t>Slider</a:t>
                      </a:r>
                      <a:endParaRPr lang="en-VN" sz="1800" dirty="0">
                        <a:solidFill>
                          <a:schemeClr val="bg1"/>
                        </a:solidFill>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790788030"/>
                  </a:ext>
                </a:extLst>
              </a:tr>
              <a:tr h="402167">
                <a:tc>
                  <a:txBody>
                    <a:bodyPr/>
                    <a:lstStyle/>
                    <a:p>
                      <a:r>
                        <a:rPr lang="en-US" sz="1800" b="0" i="0" u="none" strike="noStrike" cap="none" dirty="0">
                          <a:solidFill>
                            <a:schemeClr val="dk1"/>
                          </a:solidFill>
                          <a:effectLst/>
                          <a:latin typeface="Arial" panose="020B0604020202020204" pitchFamily="34" charset="0"/>
                          <a:ea typeface="+mn-ea"/>
                          <a:cs typeface="Arial" panose="020B0604020202020204" pitchFamily="34" charset="0"/>
                          <a:sym typeface="Arial"/>
                        </a:rPr>
                        <a:t>A component used to select a single value from a range of values.</a:t>
                      </a:r>
                      <a:endParaRPr lang="en-VN" sz="18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692838658"/>
                  </a:ext>
                </a:extLst>
              </a:tr>
            </a:tbl>
          </a:graphicData>
        </a:graphic>
      </p:graphicFrame>
      <p:graphicFrame>
        <p:nvGraphicFramePr>
          <p:cNvPr id="8" name="Table 7">
            <a:extLst>
              <a:ext uri="{FF2B5EF4-FFF2-40B4-BE49-F238E27FC236}">
                <a16:creationId xmlns:a16="http://schemas.microsoft.com/office/drawing/2014/main" id="{B388B99A-B947-BC40-A275-636A75AFB749}"/>
              </a:ext>
            </a:extLst>
          </p:cNvPr>
          <p:cNvGraphicFramePr>
            <a:graphicFrameLocks noGrp="1"/>
          </p:cNvGraphicFramePr>
          <p:nvPr>
            <p:extLst>
              <p:ext uri="{D42A27DB-BD31-4B8C-83A1-F6EECF244321}">
                <p14:modId xmlns:p14="http://schemas.microsoft.com/office/powerpoint/2010/main" val="3836252453"/>
              </p:ext>
            </p:extLst>
          </p:nvPr>
        </p:nvGraphicFramePr>
        <p:xfrm>
          <a:off x="6150141" y="4175950"/>
          <a:ext cx="4571999" cy="804334"/>
        </p:xfrm>
        <a:graphic>
          <a:graphicData uri="http://schemas.openxmlformats.org/drawingml/2006/table">
            <a:tbl>
              <a:tblPr firstRow="1" bandRow="1">
                <a:tableStyleId>{5C22544A-7EE6-4342-B048-85BDC9FD1C3A}</a:tableStyleId>
              </a:tblPr>
              <a:tblGrid>
                <a:gridCol w="4571999">
                  <a:extLst>
                    <a:ext uri="{9D8B030D-6E8A-4147-A177-3AD203B41FA5}">
                      <a16:colId xmlns:a16="http://schemas.microsoft.com/office/drawing/2014/main" val="3907695830"/>
                    </a:ext>
                  </a:extLst>
                </a:gridCol>
              </a:tblGrid>
              <a:tr h="402167">
                <a:tc>
                  <a:txBody>
                    <a:bodyPr/>
                    <a:lstStyle/>
                    <a:p>
                      <a:r>
                        <a:rPr lang="en-US" sz="1800" b="0" i="0" u="none" strike="noStrike" cap="none" dirty="0">
                          <a:solidFill>
                            <a:schemeClr val="bg1"/>
                          </a:solidFill>
                          <a:effectLst/>
                          <a:latin typeface="Arial" panose="020B0604020202020204" pitchFamily="34" charset="0"/>
                          <a:ea typeface="+mn-ea"/>
                          <a:cs typeface="Arial" panose="020B0604020202020204" pitchFamily="34" charset="0"/>
                          <a:sym typeface="Arial"/>
                          <a:hlinkClick r:id="rId5">
                            <a:extLst>
                              <a:ext uri="{A12FA001-AC4F-418D-AE19-62706E023703}">
                                <ahyp:hlinkClr xmlns:ahyp="http://schemas.microsoft.com/office/drawing/2018/hyperlinkcolor" val="tx"/>
                              </a:ext>
                            </a:extLst>
                          </a:hlinkClick>
                        </a:rPr>
                        <a:t>Switch</a:t>
                      </a:r>
                      <a:endParaRPr lang="en-VN" sz="1800" dirty="0">
                        <a:solidFill>
                          <a:schemeClr val="bg1"/>
                        </a:solidFill>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790788030"/>
                  </a:ext>
                </a:extLst>
              </a:tr>
              <a:tr h="402167">
                <a:tc>
                  <a:txBody>
                    <a:bodyPr/>
                    <a:lstStyle/>
                    <a:p>
                      <a:r>
                        <a:rPr lang="en-US" sz="1800" b="0" i="0" u="none" strike="noStrike" cap="none" dirty="0">
                          <a:solidFill>
                            <a:schemeClr val="dk1"/>
                          </a:solidFill>
                          <a:effectLst/>
                          <a:latin typeface="Arial" panose="020B0604020202020204" pitchFamily="34" charset="0"/>
                          <a:ea typeface="+mn-ea"/>
                          <a:cs typeface="Arial" panose="020B0604020202020204" pitchFamily="34" charset="0"/>
                          <a:sym typeface="Arial"/>
                        </a:rPr>
                        <a:t>Renders a </a:t>
                      </a:r>
                      <a:r>
                        <a:rPr lang="en-US" sz="1800" b="0" i="0" u="none" strike="noStrike" cap="none" dirty="0" err="1">
                          <a:solidFill>
                            <a:schemeClr val="dk1"/>
                          </a:solidFill>
                          <a:effectLst/>
                          <a:latin typeface="Arial" panose="020B0604020202020204" pitchFamily="34" charset="0"/>
                          <a:ea typeface="+mn-ea"/>
                          <a:cs typeface="Arial" panose="020B0604020202020204" pitchFamily="34" charset="0"/>
                          <a:sym typeface="Arial"/>
                        </a:rPr>
                        <a:t>boolean</a:t>
                      </a:r>
                      <a:r>
                        <a:rPr lang="en-US" sz="1800" b="0" i="0" u="none" strike="noStrike" cap="none" dirty="0">
                          <a:solidFill>
                            <a:schemeClr val="dk1"/>
                          </a:solidFill>
                          <a:effectLst/>
                          <a:latin typeface="Arial" panose="020B0604020202020204" pitchFamily="34" charset="0"/>
                          <a:ea typeface="+mn-ea"/>
                          <a:cs typeface="Arial" panose="020B0604020202020204" pitchFamily="34" charset="0"/>
                          <a:sym typeface="Arial"/>
                        </a:rPr>
                        <a:t> input.</a:t>
                      </a:r>
                      <a:endParaRPr lang="en-VN" sz="18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692838658"/>
                  </a:ext>
                </a:extLst>
              </a:tr>
            </a:tbl>
          </a:graphicData>
        </a:graphic>
      </p:graphicFrame>
    </p:spTree>
    <p:extLst>
      <p:ext uri="{BB962C8B-B14F-4D97-AF65-F5344CB8AC3E}">
        <p14:creationId xmlns:p14="http://schemas.microsoft.com/office/powerpoint/2010/main" val="15614230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2CD532F-9EBB-0942-8F04-5464DFCFBAD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4</a:t>
            </a:fld>
            <a:endParaRPr lang="ja-JP" altLang="en-US"/>
          </a:p>
        </p:txBody>
      </p:sp>
      <p:sp>
        <p:nvSpPr>
          <p:cNvPr id="4" name="TextBox 3">
            <a:extLst>
              <a:ext uri="{FF2B5EF4-FFF2-40B4-BE49-F238E27FC236}">
                <a16:creationId xmlns:a16="http://schemas.microsoft.com/office/drawing/2014/main" id="{369EE02F-D9E5-5342-9247-E39879861383}"/>
              </a:ext>
            </a:extLst>
          </p:cNvPr>
          <p:cNvSpPr txBox="1"/>
          <p:nvPr/>
        </p:nvSpPr>
        <p:spPr>
          <a:xfrm>
            <a:off x="774915" y="666427"/>
            <a:ext cx="5005953" cy="400110"/>
          </a:xfrm>
          <a:prstGeom prst="rect">
            <a:avLst/>
          </a:prstGeom>
          <a:noFill/>
        </p:spPr>
        <p:txBody>
          <a:bodyPr wrap="square" rtlCol="0">
            <a:spAutoFit/>
          </a:bodyPr>
          <a:lstStyle/>
          <a:p>
            <a:r>
              <a:rPr lang="en-VN" sz="2000" b="1" dirty="0"/>
              <a:t>Button</a:t>
            </a:r>
          </a:p>
        </p:txBody>
      </p:sp>
      <p:sp>
        <p:nvSpPr>
          <p:cNvPr id="5" name="TextBox 4">
            <a:extLst>
              <a:ext uri="{FF2B5EF4-FFF2-40B4-BE49-F238E27FC236}">
                <a16:creationId xmlns:a16="http://schemas.microsoft.com/office/drawing/2014/main" id="{504B17C6-2C55-444E-B4C0-37023E3ED66E}"/>
              </a:ext>
            </a:extLst>
          </p:cNvPr>
          <p:cNvSpPr txBox="1"/>
          <p:nvPr/>
        </p:nvSpPr>
        <p:spPr>
          <a:xfrm>
            <a:off x="667073" y="2018043"/>
            <a:ext cx="10857854" cy="2400657"/>
          </a:xfrm>
          <a:prstGeom prst="rect">
            <a:avLst/>
          </a:prstGeom>
          <a:noFill/>
        </p:spPr>
        <p:txBody>
          <a:bodyPr wrap="square" rtlCol="0">
            <a:spAutoFit/>
          </a:bodyPr>
          <a:lstStyle/>
          <a:p>
            <a:pPr fontAlgn="base">
              <a:spcBef>
                <a:spcPts val="600"/>
              </a:spcBef>
              <a:spcAft>
                <a:spcPts val="600"/>
              </a:spcAft>
            </a:pPr>
            <a:r>
              <a:rPr lang="en-US" sz="2000" dirty="0"/>
              <a:t>A basic button component that should render nicely on any platform. Supports a minimal level of customization.</a:t>
            </a:r>
          </a:p>
          <a:p>
            <a:pPr fontAlgn="base">
              <a:spcBef>
                <a:spcPts val="600"/>
              </a:spcBef>
              <a:spcAft>
                <a:spcPts val="600"/>
              </a:spcAft>
            </a:pPr>
            <a:r>
              <a:rPr lang="en-US" sz="2000" dirty="0"/>
              <a:t>If this button doesn't look right for your app, you can build your own button using </a:t>
            </a:r>
            <a:r>
              <a:rPr lang="en-US" sz="2000" dirty="0">
                <a:hlinkClick r:id="rId3"/>
              </a:rPr>
              <a:t>TouchableOpacity</a:t>
            </a:r>
            <a:r>
              <a:rPr lang="en-US" sz="2000" dirty="0"/>
              <a:t> or </a:t>
            </a:r>
            <a:r>
              <a:rPr lang="en-US" sz="2000" dirty="0">
                <a:hlinkClick r:id="rId4"/>
              </a:rPr>
              <a:t>TouchableNativeFeedback</a:t>
            </a:r>
            <a:r>
              <a:rPr lang="en-US" sz="2000" dirty="0"/>
              <a:t>. </a:t>
            </a:r>
          </a:p>
          <a:p>
            <a:pPr marL="342900" indent="-342900" fontAlgn="base">
              <a:spcBef>
                <a:spcPts val="600"/>
              </a:spcBef>
              <a:spcAft>
                <a:spcPts val="600"/>
              </a:spcAft>
              <a:buFont typeface="Arial" panose="020B0604020202020204" pitchFamily="34" charset="0"/>
              <a:buChar char="•"/>
            </a:pPr>
            <a:r>
              <a:rPr lang="en-US" sz="2000" dirty="0"/>
              <a:t>For inspiration, look at the </a:t>
            </a:r>
            <a:r>
              <a:rPr lang="en-US" sz="2000" dirty="0">
                <a:hlinkClick r:id="rId5"/>
              </a:rPr>
              <a:t>source code for this button component</a:t>
            </a:r>
            <a:r>
              <a:rPr lang="en-US" sz="2000" dirty="0"/>
              <a:t>. </a:t>
            </a:r>
          </a:p>
          <a:p>
            <a:pPr marL="342900" indent="-342900" fontAlgn="base">
              <a:spcBef>
                <a:spcPts val="600"/>
              </a:spcBef>
              <a:spcAft>
                <a:spcPts val="600"/>
              </a:spcAft>
              <a:buFont typeface="Arial" panose="020B0604020202020204" pitchFamily="34" charset="0"/>
              <a:buChar char="•"/>
            </a:pPr>
            <a:r>
              <a:rPr lang="en-US" sz="2000" dirty="0"/>
              <a:t>Or, take a look at the </a:t>
            </a:r>
            <a:r>
              <a:rPr lang="en-US" sz="2000" dirty="0">
                <a:hlinkClick r:id="rId6"/>
              </a:rPr>
              <a:t>wide variety of button components built by the community</a:t>
            </a:r>
            <a:r>
              <a:rPr lang="en-US" sz="2000" dirty="0"/>
              <a:t>.</a:t>
            </a:r>
          </a:p>
        </p:txBody>
      </p:sp>
    </p:spTree>
    <p:extLst>
      <p:ext uri="{BB962C8B-B14F-4D97-AF65-F5344CB8AC3E}">
        <p14:creationId xmlns:p14="http://schemas.microsoft.com/office/powerpoint/2010/main" val="16545814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F6BF8CD-70C2-B343-812E-0E4C47E57C3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a:t>
            </a:fld>
            <a:endParaRPr lang="ja-JP" altLang="en-US"/>
          </a:p>
        </p:txBody>
      </p:sp>
      <p:sp>
        <p:nvSpPr>
          <p:cNvPr id="3" name="Rectangle 2">
            <a:extLst>
              <a:ext uri="{FF2B5EF4-FFF2-40B4-BE49-F238E27FC236}">
                <a16:creationId xmlns:a16="http://schemas.microsoft.com/office/drawing/2014/main" id="{2ECE6B04-8A5E-644C-98FA-B4ADADB1151F}"/>
              </a:ext>
            </a:extLst>
          </p:cNvPr>
          <p:cNvSpPr/>
          <p:nvPr/>
        </p:nvSpPr>
        <p:spPr>
          <a:xfrm>
            <a:off x="347420" y="1677238"/>
            <a:ext cx="4147088" cy="3503523"/>
          </a:xfrm>
          <a:prstGeom prst="rect">
            <a:avLst/>
          </a:prstGeom>
          <a:solidFill>
            <a:schemeClr val="bg1">
              <a:lumMod val="95000"/>
            </a:schemeClr>
          </a:solidFill>
        </p:spPr>
        <p:txBody>
          <a:bodyPr wrap="square">
            <a:spAutoFit/>
          </a:bodyPr>
          <a:lstStyle/>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StyleSheet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Button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SafeAreaView</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Alert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'react-native'</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Constants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'expo-constants'</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function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Separator</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return</a:t>
            </a: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style={styles.separator}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
        <p:nvSpPr>
          <p:cNvPr id="4" name="Rectangle 3">
            <a:extLst>
              <a:ext uri="{FF2B5EF4-FFF2-40B4-BE49-F238E27FC236}">
                <a16:creationId xmlns:a16="http://schemas.microsoft.com/office/drawing/2014/main" id="{900C9A08-797B-134E-A523-5D7291538BE3}"/>
              </a:ext>
            </a:extLst>
          </p:cNvPr>
          <p:cNvSpPr/>
          <p:nvPr/>
        </p:nvSpPr>
        <p:spPr>
          <a:xfrm>
            <a:off x="4760563" y="1677238"/>
            <a:ext cx="7084017" cy="3503523"/>
          </a:xfrm>
          <a:prstGeom prst="rect">
            <a:avLst/>
          </a:prstGeom>
          <a:solidFill>
            <a:schemeClr val="bg1">
              <a:lumMod val="95000"/>
            </a:schemeClr>
          </a:solidFill>
        </p:spPr>
        <p:txBody>
          <a:bodyPr wrap="square">
            <a:spAutoFit/>
          </a:bodyPr>
          <a:lstStyle/>
          <a:p>
            <a:pPr>
              <a:lnSpc>
                <a:spcPts val="18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export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default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function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App</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return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SafeAreaView</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style={styles.container}&gt;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style={styles.title}&gt;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The title and onPress handler are required. It is recommended to set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accessibilityLabel to help make your app usable by everyone.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Button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title=</a:t>
            </a:r>
            <a:r>
              <a:rPr lang="en-VN" sz="1800" dirty="0">
                <a:solidFill>
                  <a:srgbClr val="86B300"/>
                </a:solidFill>
                <a:latin typeface="var(--font-monospace)"/>
                <a:ea typeface="Times New Roman" panose="02020603050405020304" pitchFamily="18" charset="0"/>
                <a:cs typeface="Times New Roman" panose="02020603050405020304" pitchFamily="18" charset="0"/>
              </a:rPr>
              <a:t>"Press me"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onPress={() =&gt; </a:t>
            </a:r>
            <a:r>
              <a:rPr lang="en-VN" sz="1800" dirty="0">
                <a:solidFill>
                  <a:srgbClr val="41A6D9"/>
                </a:solidFill>
                <a:latin typeface="var(--font-monospace)"/>
                <a:ea typeface="Times New Roman" panose="02020603050405020304" pitchFamily="18" charset="0"/>
                <a:cs typeface="Times New Roman" panose="02020603050405020304" pitchFamily="18" charset="0"/>
              </a:rPr>
              <a:t>Alert</a:t>
            </a:r>
            <a:r>
              <a:rPr lang="en-VN" sz="1800" dirty="0">
                <a:solidFill>
                  <a:srgbClr val="5C6773"/>
                </a:solidFill>
                <a:latin typeface="var(--font-monospace)"/>
                <a:ea typeface="Times New Roman" panose="02020603050405020304" pitchFamily="18" charset="0"/>
                <a:cs typeface="Times New Roman" panose="02020603050405020304" pitchFamily="18" charset="0"/>
              </a:rPr>
              <a:t>.alert(</a:t>
            </a:r>
            <a:r>
              <a:rPr lang="en-VN" sz="1800" dirty="0">
                <a:solidFill>
                  <a:srgbClr val="86B300"/>
                </a:solidFill>
                <a:latin typeface="var(--font-monospace)"/>
                <a:ea typeface="Times New Roman" panose="02020603050405020304" pitchFamily="18" charset="0"/>
                <a:cs typeface="Times New Roman" panose="02020603050405020304" pitchFamily="18" charset="0"/>
              </a:rPr>
              <a:t>'Simple Button pressed'</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Separator</a:t>
            </a: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5" name="TextBox 4">
            <a:extLst>
              <a:ext uri="{FF2B5EF4-FFF2-40B4-BE49-F238E27FC236}">
                <a16:creationId xmlns:a16="http://schemas.microsoft.com/office/drawing/2014/main" id="{08F16B15-0487-0A40-95BC-CAB60C34F50D}"/>
              </a:ext>
            </a:extLst>
          </p:cNvPr>
          <p:cNvSpPr txBox="1"/>
          <p:nvPr/>
        </p:nvSpPr>
        <p:spPr>
          <a:xfrm>
            <a:off x="347420" y="914400"/>
            <a:ext cx="2073544" cy="400110"/>
          </a:xfrm>
          <a:prstGeom prst="rect">
            <a:avLst/>
          </a:prstGeom>
          <a:noFill/>
        </p:spPr>
        <p:txBody>
          <a:bodyPr wrap="square" rtlCol="0">
            <a:spAutoFit/>
          </a:bodyPr>
          <a:lstStyle/>
          <a:p>
            <a:r>
              <a:rPr lang="en-VN" sz="2000" dirty="0"/>
              <a:t>Example:</a:t>
            </a:r>
          </a:p>
        </p:txBody>
      </p:sp>
    </p:spTree>
    <p:extLst>
      <p:ext uri="{BB962C8B-B14F-4D97-AF65-F5344CB8AC3E}">
        <p14:creationId xmlns:p14="http://schemas.microsoft.com/office/powerpoint/2010/main" val="1581424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7255469-53E2-5E44-9689-FF3B8D9538D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6</a:t>
            </a:fld>
            <a:endParaRPr lang="ja-JP" altLang="en-US"/>
          </a:p>
        </p:txBody>
      </p:sp>
      <p:sp>
        <p:nvSpPr>
          <p:cNvPr id="4" name="Rectangle 3">
            <a:extLst>
              <a:ext uri="{FF2B5EF4-FFF2-40B4-BE49-F238E27FC236}">
                <a16:creationId xmlns:a16="http://schemas.microsoft.com/office/drawing/2014/main" id="{D555A0A5-6E41-9C4E-AF3F-666336200ACA}"/>
              </a:ext>
            </a:extLst>
          </p:cNvPr>
          <p:cNvSpPr/>
          <p:nvPr/>
        </p:nvSpPr>
        <p:spPr>
          <a:xfrm>
            <a:off x="1327688" y="416262"/>
            <a:ext cx="7118887" cy="5940088"/>
          </a:xfrm>
          <a:prstGeom prst="rect">
            <a:avLst/>
          </a:prstGeom>
          <a:solidFill>
            <a:schemeClr val="bg1">
              <a:lumMod val="95000"/>
            </a:schemeClr>
          </a:solidFill>
        </p:spPr>
        <p:txBody>
          <a:bodyPr wrap="square">
            <a:spAutoFit/>
          </a:bodyPr>
          <a:lstStyle/>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style={styles.title}&gt;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Adjust the color in a way that looks standard on each platform. On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iOS, the color prop controls the color of the text. On Android, the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color adjusts the backgroud color of the button.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Button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title=</a:t>
            </a:r>
            <a:r>
              <a:rPr lang="en-VN" sz="1800" dirty="0">
                <a:solidFill>
                  <a:srgbClr val="86B300"/>
                </a:solidFill>
                <a:latin typeface="var(--font-monospace)"/>
                <a:ea typeface="Times New Roman" panose="02020603050405020304" pitchFamily="18" charset="0"/>
                <a:cs typeface="Times New Roman" panose="02020603050405020304" pitchFamily="18" charset="0"/>
              </a:rPr>
              <a:t>"Press me"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color=</a:t>
            </a:r>
            <a:r>
              <a:rPr lang="en-VN" sz="1800" dirty="0">
                <a:solidFill>
                  <a:srgbClr val="86B300"/>
                </a:solidFill>
                <a:latin typeface="var(--font-monospace)"/>
                <a:ea typeface="Times New Roman" panose="02020603050405020304" pitchFamily="18" charset="0"/>
                <a:cs typeface="Times New Roman" panose="02020603050405020304" pitchFamily="18" charset="0"/>
              </a:rPr>
              <a:t>"#f194ff"</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onPress={() =&gt; </a:t>
            </a:r>
            <a:r>
              <a:rPr lang="en-VN" sz="1800" dirty="0">
                <a:solidFill>
                  <a:srgbClr val="41A6D9"/>
                </a:solidFill>
                <a:latin typeface="var(--font-monospace)"/>
                <a:ea typeface="Times New Roman" panose="02020603050405020304" pitchFamily="18" charset="0"/>
                <a:cs typeface="Times New Roman" panose="02020603050405020304" pitchFamily="18" charset="0"/>
              </a:rPr>
              <a:t>Alert</a:t>
            </a:r>
            <a:r>
              <a:rPr lang="en-VN" sz="1800" dirty="0">
                <a:solidFill>
                  <a:srgbClr val="5C6773"/>
                </a:solidFill>
                <a:latin typeface="var(--font-monospace)"/>
                <a:ea typeface="Times New Roman" panose="02020603050405020304" pitchFamily="18" charset="0"/>
                <a:cs typeface="Times New Roman" panose="02020603050405020304" pitchFamily="18" charset="0"/>
              </a:rPr>
              <a:t>.alert(</a:t>
            </a:r>
            <a:r>
              <a:rPr lang="en-VN" sz="1800" dirty="0">
                <a:solidFill>
                  <a:srgbClr val="86B300"/>
                </a:solidFill>
                <a:latin typeface="var(--font-monospace)"/>
                <a:ea typeface="Times New Roman" panose="02020603050405020304" pitchFamily="18" charset="0"/>
                <a:cs typeface="Times New Roman" panose="02020603050405020304" pitchFamily="18" charset="0"/>
              </a:rPr>
              <a:t>'Button with adjusted color pressed'</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Separator</a:t>
            </a: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style={styles.title}&gt;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All interaction for the component are disabled.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Button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title=</a:t>
            </a:r>
            <a:r>
              <a:rPr lang="en-VN" sz="1800" dirty="0">
                <a:solidFill>
                  <a:srgbClr val="86B300"/>
                </a:solidFill>
                <a:latin typeface="var(--font-monospace)"/>
                <a:ea typeface="Times New Roman" panose="02020603050405020304" pitchFamily="18" charset="0"/>
                <a:cs typeface="Times New Roman" panose="02020603050405020304" pitchFamily="18" charset="0"/>
              </a:rPr>
              <a:t>"Press me"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disabled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onPress={() =&gt; </a:t>
            </a:r>
            <a:r>
              <a:rPr lang="en-VN" sz="1800" dirty="0">
                <a:solidFill>
                  <a:srgbClr val="41A6D9"/>
                </a:solidFill>
                <a:latin typeface="var(--font-monospace)"/>
                <a:ea typeface="Times New Roman" panose="02020603050405020304" pitchFamily="18" charset="0"/>
                <a:cs typeface="Times New Roman" panose="02020603050405020304" pitchFamily="18" charset="0"/>
              </a:rPr>
              <a:t>Alert</a:t>
            </a:r>
            <a:r>
              <a:rPr lang="en-VN" sz="1800" dirty="0">
                <a:solidFill>
                  <a:srgbClr val="5C6773"/>
                </a:solidFill>
                <a:latin typeface="var(--font-monospace)"/>
                <a:ea typeface="Times New Roman" panose="02020603050405020304" pitchFamily="18" charset="0"/>
                <a:cs typeface="Times New Roman" panose="02020603050405020304" pitchFamily="18" charset="0"/>
              </a:rPr>
              <a:t>.alert(</a:t>
            </a:r>
            <a:r>
              <a:rPr lang="en-VN" sz="1800" dirty="0">
                <a:solidFill>
                  <a:srgbClr val="86B300"/>
                </a:solidFill>
                <a:latin typeface="var(--font-monospace)"/>
                <a:ea typeface="Times New Roman" panose="02020603050405020304" pitchFamily="18" charset="0"/>
                <a:cs typeface="Times New Roman" panose="02020603050405020304" pitchFamily="18" charset="0"/>
              </a:rPr>
              <a:t>'Cannot press this one'</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Separator</a:t>
            </a: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p>
        </p:txBody>
      </p:sp>
    </p:spTree>
    <p:extLst>
      <p:ext uri="{BB962C8B-B14F-4D97-AF65-F5344CB8AC3E}">
        <p14:creationId xmlns:p14="http://schemas.microsoft.com/office/powerpoint/2010/main" val="24085675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F4DDCAC-2A77-0A42-BAB0-F00D7D71203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7</a:t>
            </a:fld>
            <a:endParaRPr lang="ja-JP" altLang="en-US"/>
          </a:p>
        </p:txBody>
      </p:sp>
      <p:sp>
        <p:nvSpPr>
          <p:cNvPr id="3" name="Rectangle 2">
            <a:extLst>
              <a:ext uri="{FF2B5EF4-FFF2-40B4-BE49-F238E27FC236}">
                <a16:creationId xmlns:a16="http://schemas.microsoft.com/office/drawing/2014/main" id="{A1C6702C-32B6-674C-A34C-87FA7C2244A8}"/>
              </a:ext>
            </a:extLst>
          </p:cNvPr>
          <p:cNvSpPr/>
          <p:nvPr/>
        </p:nvSpPr>
        <p:spPr>
          <a:xfrm>
            <a:off x="878238" y="1068331"/>
            <a:ext cx="6824420" cy="4478149"/>
          </a:xfrm>
          <a:prstGeom prst="rect">
            <a:avLst/>
          </a:prstGeom>
          <a:solidFill>
            <a:schemeClr val="bg1">
              <a:lumMod val="95000"/>
            </a:schemeClr>
          </a:solidFill>
        </p:spPr>
        <p:txBody>
          <a:bodyPr wrap="square">
            <a:spAutoFit/>
          </a:bodyPr>
          <a:lstStyle/>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style={styles.title}&gt;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This layout strategy lets the title define the width of the button.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style={styles.fixToText}&gt;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Button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title=</a:t>
            </a:r>
            <a:r>
              <a:rPr lang="en-VN" sz="1800" dirty="0">
                <a:solidFill>
                  <a:srgbClr val="86B300"/>
                </a:solidFill>
                <a:latin typeface="var(--font-monospace)"/>
                <a:ea typeface="Times New Roman" panose="02020603050405020304" pitchFamily="18" charset="0"/>
                <a:cs typeface="Times New Roman" panose="02020603050405020304" pitchFamily="18" charset="0"/>
              </a:rPr>
              <a:t>"Left button"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onPress={() =&gt; </a:t>
            </a:r>
            <a:r>
              <a:rPr lang="en-VN" sz="1800" dirty="0">
                <a:solidFill>
                  <a:srgbClr val="41A6D9"/>
                </a:solidFill>
                <a:latin typeface="var(--font-monospace)"/>
                <a:ea typeface="Times New Roman" panose="02020603050405020304" pitchFamily="18" charset="0"/>
                <a:cs typeface="Times New Roman" panose="02020603050405020304" pitchFamily="18" charset="0"/>
              </a:rPr>
              <a:t>Alert</a:t>
            </a:r>
            <a:r>
              <a:rPr lang="en-VN" sz="1800" dirty="0">
                <a:solidFill>
                  <a:srgbClr val="5C6773"/>
                </a:solidFill>
                <a:latin typeface="var(--font-monospace)"/>
                <a:ea typeface="Times New Roman" panose="02020603050405020304" pitchFamily="18" charset="0"/>
                <a:cs typeface="Times New Roman" panose="02020603050405020304" pitchFamily="18" charset="0"/>
              </a:rPr>
              <a:t>.alert(</a:t>
            </a:r>
            <a:r>
              <a:rPr lang="en-VN" sz="1800" dirty="0">
                <a:solidFill>
                  <a:srgbClr val="86B300"/>
                </a:solidFill>
                <a:latin typeface="var(--font-monospace)"/>
                <a:ea typeface="Times New Roman" panose="02020603050405020304" pitchFamily="18" charset="0"/>
                <a:cs typeface="Times New Roman" panose="02020603050405020304" pitchFamily="18" charset="0"/>
              </a:rPr>
              <a:t>'Left button pressed'</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Button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title=</a:t>
            </a:r>
            <a:r>
              <a:rPr lang="en-VN" sz="1800" dirty="0">
                <a:solidFill>
                  <a:srgbClr val="86B300"/>
                </a:solidFill>
                <a:latin typeface="var(--font-monospace)"/>
                <a:ea typeface="Times New Roman" panose="02020603050405020304" pitchFamily="18" charset="0"/>
                <a:cs typeface="Times New Roman" panose="02020603050405020304" pitchFamily="18" charset="0"/>
              </a:rPr>
              <a:t>"Right button"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onPress={() =&gt; </a:t>
            </a:r>
            <a:r>
              <a:rPr lang="en-VN" sz="1800" dirty="0">
                <a:solidFill>
                  <a:srgbClr val="41A6D9"/>
                </a:solidFill>
                <a:latin typeface="var(--font-monospace)"/>
                <a:ea typeface="Times New Roman" panose="02020603050405020304" pitchFamily="18" charset="0"/>
                <a:cs typeface="Times New Roman" panose="02020603050405020304" pitchFamily="18" charset="0"/>
              </a:rPr>
              <a:t>Alert</a:t>
            </a:r>
            <a:r>
              <a:rPr lang="en-VN" sz="1800" dirty="0">
                <a:solidFill>
                  <a:srgbClr val="5C6773"/>
                </a:solidFill>
                <a:latin typeface="var(--font-monospace)"/>
                <a:ea typeface="Times New Roman" panose="02020603050405020304" pitchFamily="18" charset="0"/>
                <a:cs typeface="Times New Roman" panose="02020603050405020304" pitchFamily="18" charset="0"/>
              </a:rPr>
              <a:t>.alert(</a:t>
            </a:r>
            <a:r>
              <a:rPr lang="en-VN" sz="1800" dirty="0">
                <a:solidFill>
                  <a:srgbClr val="86B300"/>
                </a:solidFill>
                <a:latin typeface="var(--font-monospace)"/>
                <a:ea typeface="Times New Roman" panose="02020603050405020304" pitchFamily="18" charset="0"/>
                <a:cs typeface="Times New Roman" panose="02020603050405020304" pitchFamily="18" charset="0"/>
              </a:rPr>
              <a:t>'Right button pressed'</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SafeAreaView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10517268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9673EF6-7CA2-C04C-9FB1-6314453139F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8</a:t>
            </a:fld>
            <a:endParaRPr lang="ja-JP" altLang="en-US"/>
          </a:p>
        </p:txBody>
      </p:sp>
      <p:sp>
        <p:nvSpPr>
          <p:cNvPr id="3" name="Rectangle 2">
            <a:extLst>
              <a:ext uri="{FF2B5EF4-FFF2-40B4-BE49-F238E27FC236}">
                <a16:creationId xmlns:a16="http://schemas.microsoft.com/office/drawing/2014/main" id="{9E0A81F0-97C8-E54F-A9EF-D9842B07971D}"/>
              </a:ext>
            </a:extLst>
          </p:cNvPr>
          <p:cNvSpPr/>
          <p:nvPr/>
        </p:nvSpPr>
        <p:spPr>
          <a:xfrm>
            <a:off x="583770" y="1337042"/>
            <a:ext cx="4933627" cy="4697248"/>
          </a:xfrm>
          <a:prstGeom prst="rect">
            <a:avLst/>
          </a:prstGeom>
          <a:solidFill>
            <a:schemeClr val="bg1">
              <a:lumMod val="95000"/>
            </a:schemeClr>
          </a:solidFill>
        </p:spPr>
        <p:txBody>
          <a:bodyPr wrap="square">
            <a:spAutoFit/>
          </a:bodyPr>
          <a:lstStyle/>
          <a:p>
            <a:pPr>
              <a:lnSpc>
                <a:spcPts val="178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 = </a:t>
            </a:r>
            <a:r>
              <a:rPr lang="en-VN" sz="1800" dirty="0">
                <a:solidFill>
                  <a:srgbClr val="41A6D9"/>
                </a:solidFill>
                <a:latin typeface="var(--font-monospace)"/>
                <a:ea typeface="Times New Roman" panose="02020603050405020304" pitchFamily="18" charset="0"/>
                <a:cs typeface="Times New Roman" panose="02020603050405020304" pitchFamily="18" charset="0"/>
              </a:rPr>
              <a:t>StyleSheet</a:t>
            </a:r>
            <a:r>
              <a:rPr lang="en-VN" sz="1800" dirty="0">
                <a:solidFill>
                  <a:srgbClr val="5C6773"/>
                </a:solidFill>
                <a:latin typeface="var(--font-monospace)"/>
                <a:ea typeface="Times New Roman" panose="02020603050405020304" pitchFamily="18" charset="0"/>
                <a:cs typeface="Times New Roman" panose="02020603050405020304" pitchFamily="18" charset="0"/>
              </a:rPr>
              <a:t>.create({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8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container: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8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flex: </a:t>
            </a:r>
            <a:r>
              <a:rPr lang="en-VN" sz="1800" dirty="0">
                <a:solidFill>
                  <a:srgbClr val="F08C36"/>
                </a:solidFill>
                <a:latin typeface="var(--font-monospace)"/>
                <a:ea typeface="Times New Roman" panose="02020603050405020304" pitchFamily="18" charset="0"/>
                <a:cs typeface="Times New Roman" panose="02020603050405020304" pitchFamily="18" charset="0"/>
              </a:rPr>
              <a:t>1</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8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marginTop: </a:t>
            </a:r>
            <a:r>
              <a:rPr lang="en-VN" sz="1800" dirty="0">
                <a:solidFill>
                  <a:srgbClr val="41A6D9"/>
                </a:solidFill>
                <a:latin typeface="var(--font-monospace)"/>
                <a:ea typeface="Times New Roman" panose="02020603050405020304" pitchFamily="18" charset="0"/>
                <a:cs typeface="Times New Roman" panose="02020603050405020304" pitchFamily="18" charset="0"/>
              </a:rPr>
              <a:t>Constants</a:t>
            </a:r>
            <a:r>
              <a:rPr lang="en-VN" sz="1800" dirty="0">
                <a:solidFill>
                  <a:srgbClr val="5C6773"/>
                </a:solidFill>
                <a:latin typeface="var(--font-monospace)"/>
                <a:ea typeface="Times New Roman" panose="02020603050405020304" pitchFamily="18" charset="0"/>
                <a:cs typeface="Times New Roman" panose="02020603050405020304" pitchFamily="18" charset="0"/>
              </a:rPr>
              <a:t>.statusBarHeight,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8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marginHorizontal: </a:t>
            </a:r>
            <a:r>
              <a:rPr lang="en-VN" sz="1800" dirty="0">
                <a:solidFill>
                  <a:srgbClr val="F08C36"/>
                </a:solidFill>
                <a:latin typeface="var(--font-monospace)"/>
                <a:ea typeface="Times New Roman" panose="02020603050405020304" pitchFamily="18" charset="0"/>
                <a:cs typeface="Times New Roman" panose="02020603050405020304" pitchFamily="18" charset="0"/>
              </a:rPr>
              <a:t>16</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8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8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title: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8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textAlign: </a:t>
            </a:r>
            <a:r>
              <a:rPr lang="en-VN" sz="1800" dirty="0">
                <a:solidFill>
                  <a:srgbClr val="86B300"/>
                </a:solidFill>
                <a:latin typeface="var(--font-monospace)"/>
                <a:ea typeface="Times New Roman" panose="02020603050405020304" pitchFamily="18" charset="0"/>
                <a:cs typeface="Times New Roman" panose="02020603050405020304" pitchFamily="18" charset="0"/>
              </a:rPr>
              <a:t>'center'</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8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marginVertical: </a:t>
            </a:r>
            <a:r>
              <a:rPr lang="en-VN" sz="1800" dirty="0">
                <a:solidFill>
                  <a:srgbClr val="F08C36"/>
                </a:solidFill>
                <a:latin typeface="var(--font-monospace)"/>
                <a:ea typeface="Times New Roman" panose="02020603050405020304" pitchFamily="18" charset="0"/>
                <a:cs typeface="Times New Roman" panose="02020603050405020304" pitchFamily="18" charset="0"/>
              </a:rPr>
              <a:t>8</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8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8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fixToText: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8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flexDirection: </a:t>
            </a:r>
            <a:r>
              <a:rPr lang="en-VN" sz="1800" dirty="0">
                <a:solidFill>
                  <a:srgbClr val="86B300"/>
                </a:solidFill>
                <a:latin typeface="var(--font-monospace)"/>
                <a:ea typeface="Times New Roman" panose="02020603050405020304" pitchFamily="18" charset="0"/>
                <a:cs typeface="Times New Roman" panose="02020603050405020304" pitchFamily="18" charset="0"/>
              </a:rPr>
              <a:t>'row'</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8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justifyContent: </a:t>
            </a:r>
            <a:r>
              <a:rPr lang="en-VN" sz="1800" dirty="0">
                <a:solidFill>
                  <a:srgbClr val="86B300"/>
                </a:solidFill>
                <a:latin typeface="var(--font-monospace)"/>
                <a:ea typeface="Times New Roman" panose="02020603050405020304" pitchFamily="18" charset="0"/>
                <a:cs typeface="Times New Roman" panose="02020603050405020304" pitchFamily="18" charset="0"/>
              </a:rPr>
              <a:t>'space-between'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8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8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separator: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8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marginVertical: </a:t>
            </a:r>
            <a:r>
              <a:rPr lang="en-VN" sz="1800" dirty="0">
                <a:solidFill>
                  <a:srgbClr val="F08C36"/>
                </a:solidFill>
                <a:latin typeface="var(--font-monospace)"/>
                <a:ea typeface="Times New Roman" panose="02020603050405020304" pitchFamily="18" charset="0"/>
                <a:cs typeface="Times New Roman" panose="02020603050405020304" pitchFamily="18" charset="0"/>
              </a:rPr>
              <a:t>8</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8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borderBottomColor: </a:t>
            </a:r>
            <a:r>
              <a:rPr lang="en-VN" sz="1800" dirty="0">
                <a:solidFill>
                  <a:srgbClr val="86B300"/>
                </a:solidFill>
                <a:latin typeface="var(--font-monospace)"/>
                <a:ea typeface="Times New Roman" panose="02020603050405020304" pitchFamily="18" charset="0"/>
                <a:cs typeface="Times New Roman" panose="02020603050405020304" pitchFamily="18" charset="0"/>
              </a:rPr>
              <a:t>'#737373'</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8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borderBottomWidth: </a:t>
            </a:r>
            <a:r>
              <a:rPr lang="en-VN" sz="1800" dirty="0">
                <a:solidFill>
                  <a:srgbClr val="41A6D9"/>
                </a:solidFill>
                <a:latin typeface="var(--font-monospace)"/>
                <a:ea typeface="Times New Roman" panose="02020603050405020304" pitchFamily="18" charset="0"/>
                <a:cs typeface="Times New Roman" panose="02020603050405020304" pitchFamily="18" charset="0"/>
              </a:rPr>
              <a:t>StyleSheet</a:t>
            </a:r>
            <a:r>
              <a:rPr lang="en-VN" sz="1800" dirty="0">
                <a:solidFill>
                  <a:srgbClr val="5C6773"/>
                </a:solidFill>
                <a:latin typeface="var(--font-monospace)"/>
                <a:ea typeface="Times New Roman" panose="02020603050405020304" pitchFamily="18" charset="0"/>
                <a:cs typeface="Times New Roman" panose="02020603050405020304" pitchFamily="18" charset="0"/>
              </a:rPr>
              <a:t>.hairlineWidth,</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8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8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pic>
        <p:nvPicPr>
          <p:cNvPr id="4" name="Picture 3">
            <a:extLst>
              <a:ext uri="{FF2B5EF4-FFF2-40B4-BE49-F238E27FC236}">
                <a16:creationId xmlns:a16="http://schemas.microsoft.com/office/drawing/2014/main" id="{AA9F03BB-7142-244D-AEF4-1807B9A552FF}"/>
              </a:ext>
            </a:extLst>
          </p:cNvPr>
          <p:cNvPicPr>
            <a:picLocks noChangeAspect="1"/>
          </p:cNvPicPr>
          <p:nvPr/>
        </p:nvPicPr>
        <p:blipFill>
          <a:blip r:embed="rId3"/>
          <a:stretch>
            <a:fillRect/>
          </a:stretch>
        </p:blipFill>
        <p:spPr>
          <a:xfrm>
            <a:off x="6276814" y="989888"/>
            <a:ext cx="3222786" cy="5712027"/>
          </a:xfrm>
          <a:prstGeom prst="rect">
            <a:avLst/>
          </a:prstGeom>
          <a:ln>
            <a:solidFill>
              <a:schemeClr val="accent1"/>
            </a:solidFill>
          </a:ln>
        </p:spPr>
      </p:pic>
    </p:spTree>
    <p:extLst>
      <p:ext uri="{BB962C8B-B14F-4D97-AF65-F5344CB8AC3E}">
        <p14:creationId xmlns:p14="http://schemas.microsoft.com/office/powerpoint/2010/main" val="6833658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2CD532F-9EBB-0942-8F04-5464DFCFBAD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9</a:t>
            </a:fld>
            <a:endParaRPr lang="ja-JP" altLang="en-US"/>
          </a:p>
        </p:txBody>
      </p:sp>
      <p:sp>
        <p:nvSpPr>
          <p:cNvPr id="4" name="TextBox 3">
            <a:extLst>
              <a:ext uri="{FF2B5EF4-FFF2-40B4-BE49-F238E27FC236}">
                <a16:creationId xmlns:a16="http://schemas.microsoft.com/office/drawing/2014/main" id="{369EE02F-D9E5-5342-9247-E39879861383}"/>
              </a:ext>
            </a:extLst>
          </p:cNvPr>
          <p:cNvSpPr txBox="1"/>
          <p:nvPr/>
        </p:nvSpPr>
        <p:spPr>
          <a:xfrm>
            <a:off x="774915" y="666427"/>
            <a:ext cx="5005953" cy="400110"/>
          </a:xfrm>
          <a:prstGeom prst="rect">
            <a:avLst/>
          </a:prstGeom>
          <a:noFill/>
        </p:spPr>
        <p:txBody>
          <a:bodyPr wrap="square" rtlCol="0">
            <a:spAutoFit/>
          </a:bodyPr>
          <a:lstStyle/>
          <a:p>
            <a:r>
              <a:rPr lang="en-VN" sz="2000" b="1" dirty="0"/>
              <a:t>Picker</a:t>
            </a:r>
          </a:p>
        </p:txBody>
      </p:sp>
      <p:sp>
        <p:nvSpPr>
          <p:cNvPr id="5" name="TextBox 4">
            <a:extLst>
              <a:ext uri="{FF2B5EF4-FFF2-40B4-BE49-F238E27FC236}">
                <a16:creationId xmlns:a16="http://schemas.microsoft.com/office/drawing/2014/main" id="{504B17C6-2C55-444E-B4C0-37023E3ED66E}"/>
              </a:ext>
            </a:extLst>
          </p:cNvPr>
          <p:cNvSpPr txBox="1"/>
          <p:nvPr/>
        </p:nvSpPr>
        <p:spPr>
          <a:xfrm>
            <a:off x="667073" y="1506599"/>
            <a:ext cx="10857854" cy="400110"/>
          </a:xfrm>
          <a:prstGeom prst="rect">
            <a:avLst/>
          </a:prstGeom>
          <a:noFill/>
        </p:spPr>
        <p:txBody>
          <a:bodyPr wrap="square" rtlCol="0">
            <a:spAutoFit/>
          </a:bodyPr>
          <a:lstStyle/>
          <a:p>
            <a:pPr fontAlgn="base">
              <a:spcBef>
                <a:spcPts val="600"/>
              </a:spcBef>
              <a:spcAft>
                <a:spcPts val="600"/>
              </a:spcAft>
            </a:pPr>
            <a:r>
              <a:rPr lang="en-US" sz="2000" dirty="0"/>
              <a:t>Renders the native picker component on Android and iOS. Example:</a:t>
            </a:r>
          </a:p>
        </p:txBody>
      </p:sp>
      <p:sp>
        <p:nvSpPr>
          <p:cNvPr id="2" name="Rectangle 1">
            <a:extLst>
              <a:ext uri="{FF2B5EF4-FFF2-40B4-BE49-F238E27FC236}">
                <a16:creationId xmlns:a16="http://schemas.microsoft.com/office/drawing/2014/main" id="{645EE9DC-3301-0B41-A89B-804B50B1B40A}"/>
              </a:ext>
            </a:extLst>
          </p:cNvPr>
          <p:cNvSpPr/>
          <p:nvPr/>
        </p:nvSpPr>
        <p:spPr>
          <a:xfrm>
            <a:off x="1296691" y="2420868"/>
            <a:ext cx="4799309" cy="2400657"/>
          </a:xfrm>
          <a:prstGeom prst="rect">
            <a:avLst/>
          </a:prstGeom>
          <a:solidFill>
            <a:schemeClr val="bg1">
              <a:lumMod val="95000"/>
            </a:schemeClr>
          </a:solidFill>
        </p:spPr>
        <p:txBody>
          <a:bodyPr wrap="square">
            <a:spAutoFit/>
          </a:bodyPr>
          <a:lstStyle/>
          <a:p>
            <a:pPr>
              <a:lnSpc>
                <a:spcPts val="19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&lt;</a:t>
            </a:r>
            <a:r>
              <a:rPr lang="en-VN" sz="1800" dirty="0">
                <a:solidFill>
                  <a:srgbClr val="41A6D9"/>
                </a:solidFill>
                <a:latin typeface="var(--font-monospace)"/>
                <a:ea typeface="Times New Roman" panose="02020603050405020304" pitchFamily="18" charset="0"/>
                <a:cs typeface="Times New Roman" panose="02020603050405020304" pitchFamily="18" charset="0"/>
              </a:rPr>
              <a:t>Picker</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selectedValue={</a:t>
            </a:r>
            <a:r>
              <a:rPr lang="en-VN" sz="1800" dirty="0">
                <a:solidFill>
                  <a:srgbClr val="F2590C"/>
                </a:solidFill>
                <a:latin typeface="var(--font-monospace)"/>
                <a:ea typeface="Times New Roman" panose="02020603050405020304" pitchFamily="18" charset="0"/>
                <a:cs typeface="Times New Roman" panose="02020603050405020304" pitchFamily="18" charset="0"/>
              </a:rPr>
              <a:t>this</a:t>
            </a:r>
            <a:r>
              <a:rPr lang="en-VN" sz="1800" dirty="0">
                <a:solidFill>
                  <a:srgbClr val="5C6773"/>
                </a:solidFill>
                <a:latin typeface="var(--font-monospace)"/>
                <a:ea typeface="Times New Roman" panose="02020603050405020304" pitchFamily="18" charset="0"/>
                <a:cs typeface="Times New Roman" panose="02020603050405020304" pitchFamily="18" charset="0"/>
              </a:rPr>
              <a:t>.state.language}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style={{height: </a:t>
            </a:r>
            <a:r>
              <a:rPr lang="en-VN" sz="1800" dirty="0">
                <a:solidFill>
                  <a:srgbClr val="F08C36"/>
                </a:solidFill>
                <a:latin typeface="var(--font-monospace)"/>
                <a:ea typeface="Times New Roman" panose="02020603050405020304" pitchFamily="18" charset="0"/>
                <a:cs typeface="Times New Roman" panose="02020603050405020304" pitchFamily="18" charset="0"/>
              </a:rPr>
              <a:t>50</a:t>
            </a:r>
            <a:r>
              <a:rPr lang="en-VN" sz="1800" dirty="0">
                <a:solidFill>
                  <a:srgbClr val="5C6773"/>
                </a:solidFill>
                <a:latin typeface="var(--font-monospace)"/>
                <a:ea typeface="Times New Roman" panose="02020603050405020304" pitchFamily="18" charset="0"/>
                <a:cs typeface="Times New Roman" panose="02020603050405020304" pitchFamily="18" charset="0"/>
              </a:rPr>
              <a:t>, width: </a:t>
            </a:r>
            <a:r>
              <a:rPr lang="en-VN" sz="1800" dirty="0">
                <a:solidFill>
                  <a:srgbClr val="F08C36"/>
                </a:solidFill>
                <a:latin typeface="var(--font-monospace)"/>
                <a:ea typeface="Times New Roman" panose="02020603050405020304" pitchFamily="18" charset="0"/>
                <a:cs typeface="Times New Roman" panose="02020603050405020304" pitchFamily="18" charset="0"/>
              </a:rPr>
              <a:t>100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onValueChange={(itemValue, itemIndex)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this</a:t>
            </a:r>
            <a:r>
              <a:rPr lang="en-VN" sz="1800" dirty="0">
                <a:solidFill>
                  <a:srgbClr val="5C6773"/>
                </a:solidFill>
                <a:latin typeface="var(--font-monospace)"/>
                <a:ea typeface="Times New Roman" panose="02020603050405020304" pitchFamily="18" charset="0"/>
                <a:cs typeface="Times New Roman" panose="02020603050405020304" pitchFamily="18" charset="0"/>
              </a:rPr>
              <a:t>.setState({language: itemValue})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Picker</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solidFill>
                  <a:srgbClr val="41A6D9"/>
                </a:solidFill>
                <a:latin typeface="var(--font-monospace)"/>
                <a:ea typeface="Times New Roman" panose="02020603050405020304" pitchFamily="18" charset="0"/>
                <a:cs typeface="Times New Roman" panose="02020603050405020304" pitchFamily="18" charset="0"/>
              </a:rPr>
              <a:t>Item</a:t>
            </a:r>
            <a:r>
              <a:rPr lang="en-VN" sz="1800" dirty="0">
                <a:solidFill>
                  <a:srgbClr val="5C6773"/>
                </a:solidFill>
                <a:latin typeface="var(--font-monospace)"/>
                <a:ea typeface="Times New Roman" panose="02020603050405020304" pitchFamily="18" charset="0"/>
                <a:cs typeface="Times New Roman" panose="02020603050405020304" pitchFamily="18" charset="0"/>
              </a:rPr>
              <a:t> label=</a:t>
            </a:r>
            <a:r>
              <a:rPr lang="en-VN" sz="1800" dirty="0">
                <a:solidFill>
                  <a:srgbClr val="86B300"/>
                </a:solidFill>
                <a:latin typeface="var(--font-monospace)"/>
                <a:ea typeface="Times New Roman" panose="02020603050405020304" pitchFamily="18" charset="0"/>
                <a:cs typeface="Times New Roman" panose="02020603050405020304" pitchFamily="18" charset="0"/>
              </a:rPr>
              <a:t>"Java"</a:t>
            </a:r>
            <a:r>
              <a:rPr lang="en-VN" sz="1800" dirty="0">
                <a:solidFill>
                  <a:srgbClr val="5C6773"/>
                </a:solidFill>
                <a:latin typeface="var(--font-monospace)"/>
                <a:ea typeface="Times New Roman" panose="02020603050405020304" pitchFamily="18" charset="0"/>
                <a:cs typeface="Times New Roman" panose="02020603050405020304" pitchFamily="18" charset="0"/>
              </a:rPr>
              <a:t> value=</a:t>
            </a:r>
            <a:r>
              <a:rPr lang="en-VN" sz="1800" dirty="0">
                <a:solidFill>
                  <a:srgbClr val="86B300"/>
                </a:solidFill>
                <a:latin typeface="var(--font-monospace)"/>
                <a:ea typeface="Times New Roman" panose="02020603050405020304" pitchFamily="18" charset="0"/>
                <a:cs typeface="Times New Roman" panose="02020603050405020304" pitchFamily="18" charset="0"/>
              </a:rPr>
              <a:t>"java"</a:t>
            </a: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Picker</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solidFill>
                  <a:srgbClr val="41A6D9"/>
                </a:solidFill>
                <a:latin typeface="var(--font-monospace)"/>
                <a:ea typeface="Times New Roman" panose="02020603050405020304" pitchFamily="18" charset="0"/>
                <a:cs typeface="Times New Roman" panose="02020603050405020304" pitchFamily="18" charset="0"/>
              </a:rPr>
              <a:t>Item</a:t>
            </a:r>
            <a:r>
              <a:rPr lang="en-VN" sz="1800" dirty="0">
                <a:solidFill>
                  <a:srgbClr val="5C6773"/>
                </a:solidFill>
                <a:latin typeface="var(--font-monospace)"/>
                <a:ea typeface="Times New Roman" panose="02020603050405020304" pitchFamily="18" charset="0"/>
                <a:cs typeface="Times New Roman" panose="02020603050405020304" pitchFamily="18" charset="0"/>
              </a:rPr>
              <a:t> label=</a:t>
            </a:r>
            <a:r>
              <a:rPr lang="en-VN" sz="1800" dirty="0">
                <a:solidFill>
                  <a:srgbClr val="86B300"/>
                </a:solidFill>
                <a:latin typeface="var(--font-monospace)"/>
                <a:ea typeface="Times New Roman" panose="02020603050405020304" pitchFamily="18" charset="0"/>
                <a:cs typeface="Times New Roman" panose="02020603050405020304" pitchFamily="18" charset="0"/>
              </a:rPr>
              <a:t>"JavaScript"</a:t>
            </a:r>
            <a:r>
              <a:rPr lang="en-VN" sz="1800" dirty="0">
                <a:solidFill>
                  <a:srgbClr val="5C6773"/>
                </a:solidFill>
                <a:latin typeface="var(--font-monospace)"/>
                <a:ea typeface="Times New Roman" panose="02020603050405020304" pitchFamily="18" charset="0"/>
                <a:cs typeface="Times New Roman" panose="02020603050405020304" pitchFamily="18" charset="0"/>
              </a:rPr>
              <a:t> value=</a:t>
            </a:r>
            <a:r>
              <a:rPr lang="en-VN" sz="1800" dirty="0">
                <a:solidFill>
                  <a:srgbClr val="86B300"/>
                </a:solidFill>
                <a:latin typeface="var(--font-monospace)"/>
                <a:ea typeface="Times New Roman" panose="02020603050405020304" pitchFamily="18" charset="0"/>
                <a:cs typeface="Times New Roman" panose="02020603050405020304" pitchFamily="18" charset="0"/>
              </a:rPr>
              <a:t>"js"</a:t>
            </a: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&lt;/</a:t>
            </a:r>
            <a:r>
              <a:rPr lang="en-VN" sz="1800" dirty="0">
                <a:solidFill>
                  <a:srgbClr val="41A6D9"/>
                </a:solidFill>
                <a:latin typeface="var(--font-monospace)"/>
                <a:ea typeface="Times New Roman" panose="02020603050405020304" pitchFamily="18" charset="0"/>
                <a:cs typeface="Times New Roman" panose="02020603050405020304" pitchFamily="18" charset="0"/>
              </a:rPr>
              <a:t>Picker</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938053061"/>
      </p:ext>
    </p:extLst>
  </p:cSld>
  <p:clrMapOvr>
    <a:masterClrMapping/>
  </p:clrMapOvr>
</p:sld>
</file>

<file path=ppt/theme/theme1.xml><?xml version="1.0" encoding="utf-8"?>
<a:theme xmlns:a="http://schemas.openxmlformats.org/drawingml/2006/main" name="cc_blu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5450</TotalTime>
  <Words>2837</Words>
  <Application>Microsoft Macintosh PowerPoint</Application>
  <PresentationFormat>Widescreen</PresentationFormat>
  <Paragraphs>463</Paragraphs>
  <Slides>28</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var(--font-monospace)</vt:lpstr>
      <vt:lpstr>Arial</vt:lpstr>
      <vt:lpstr>Calibri</vt:lpstr>
      <vt:lpstr>Times New Roman</vt:lpstr>
      <vt:lpstr>cc_blue</vt:lpstr>
      <vt:lpstr>React Native Basic</vt:lpstr>
      <vt:lpstr>Components &amp; APIs</vt:lpstr>
      <vt:lpstr>User Interface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List Views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ReactNative Basic</dc:title>
  <dc:creator>Khanh Le</dc:creator>
  <cp:lastModifiedBy>Khanh Le</cp:lastModifiedBy>
  <cp:revision>58</cp:revision>
  <cp:lastPrinted>2020-04-06T06:57:46Z</cp:lastPrinted>
  <dcterms:created xsi:type="dcterms:W3CDTF">2020-04-06T02:02:09Z</dcterms:created>
  <dcterms:modified xsi:type="dcterms:W3CDTF">2020-04-16T05:13:58Z</dcterms:modified>
</cp:coreProperties>
</file>